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3"/>
  </p:notesMasterIdLst>
  <p:handoutMasterIdLst>
    <p:handoutMasterId r:id="rId64"/>
  </p:handoutMasterIdLst>
  <p:sldIdLst>
    <p:sldId id="1621" r:id="rId2"/>
    <p:sldId id="1562" r:id="rId3"/>
    <p:sldId id="1571" r:id="rId4"/>
    <p:sldId id="1589" r:id="rId5"/>
    <p:sldId id="1584" r:id="rId6"/>
    <p:sldId id="1521" r:id="rId7"/>
    <p:sldId id="1468" r:id="rId8"/>
    <p:sldId id="1552" r:id="rId9"/>
    <p:sldId id="1510" r:id="rId10"/>
    <p:sldId id="1509" r:id="rId11"/>
    <p:sldId id="1585" r:id="rId12"/>
    <p:sldId id="1586" r:id="rId13"/>
    <p:sldId id="1488" r:id="rId14"/>
    <p:sldId id="1587" r:id="rId15"/>
    <p:sldId id="1588" r:id="rId16"/>
    <p:sldId id="1563" r:id="rId17"/>
    <p:sldId id="1590" r:id="rId18"/>
    <p:sldId id="1523" r:id="rId19"/>
    <p:sldId id="1565" r:id="rId20"/>
    <p:sldId id="1566" r:id="rId21"/>
    <p:sldId id="1567" r:id="rId22"/>
    <p:sldId id="1568" r:id="rId23"/>
    <p:sldId id="1569" r:id="rId24"/>
    <p:sldId id="1477" r:id="rId25"/>
    <p:sldId id="1483" r:id="rId26"/>
    <p:sldId id="1484" r:id="rId27"/>
    <p:sldId id="1485" r:id="rId28"/>
    <p:sldId id="1486" r:id="rId29"/>
    <p:sldId id="1487" r:id="rId30"/>
    <p:sldId id="1618" r:id="rId31"/>
    <p:sldId id="1570" r:id="rId32"/>
    <p:sldId id="1512" r:id="rId33"/>
    <p:sldId id="1602" r:id="rId34"/>
    <p:sldId id="1603" r:id="rId35"/>
    <p:sldId id="1604" r:id="rId36"/>
    <p:sldId id="1555" r:id="rId37"/>
    <p:sldId id="1560" r:id="rId38"/>
    <p:sldId id="1593" r:id="rId39"/>
    <p:sldId id="1594" r:id="rId40"/>
    <p:sldId id="1595" r:id="rId41"/>
    <p:sldId id="1596" r:id="rId42"/>
    <p:sldId id="1597" r:id="rId43"/>
    <p:sldId id="1598" r:id="rId44"/>
    <p:sldId id="1599" r:id="rId45"/>
    <p:sldId id="1600" r:id="rId46"/>
    <p:sldId id="1601" r:id="rId47"/>
    <p:sldId id="1605" r:id="rId48"/>
    <p:sldId id="1606" r:id="rId49"/>
    <p:sldId id="1607" r:id="rId50"/>
    <p:sldId id="1608" r:id="rId51"/>
    <p:sldId id="1609" r:id="rId52"/>
    <p:sldId id="1610" r:id="rId53"/>
    <p:sldId id="1612" r:id="rId54"/>
    <p:sldId id="1620" r:id="rId55"/>
    <p:sldId id="1615" r:id="rId56"/>
    <p:sldId id="1616" r:id="rId57"/>
    <p:sldId id="1617" r:id="rId58"/>
    <p:sldId id="1614" r:id="rId59"/>
    <p:sldId id="1619" r:id="rId60"/>
    <p:sldId id="1506" r:id="rId61"/>
    <p:sldId id="1558" r:id="rId62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412" autoAdjust="0"/>
    <p:restoredTop sz="75202" autoAdjust="0"/>
  </p:normalViewPr>
  <p:slideViewPr>
    <p:cSldViewPr>
      <p:cViewPr varScale="1">
        <p:scale>
          <a:sx n="103" d="100"/>
          <a:sy n="103" d="100"/>
        </p:scale>
        <p:origin x="1048" y="18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notesMaster" Target="notesMasters/notesMaster1.xml"/><Relationship Id="rId64" Type="http://schemas.openxmlformats.org/officeDocument/2006/relationships/handoutMaster" Target="handoutMasters/handoutMaster1.xml"/><Relationship Id="rId65" Type="http://schemas.openxmlformats.org/officeDocument/2006/relationships/presProps" Target="presProps.xml"/><Relationship Id="rId66" Type="http://schemas.openxmlformats.org/officeDocument/2006/relationships/viewProps" Target="viewProps.xml"/><Relationship Id="rId67" Type="http://schemas.openxmlformats.org/officeDocument/2006/relationships/theme" Target="theme/theme1.xml"/><Relationship Id="rId68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jpg>
</file>

<file path=ppt/media/image11.png>
</file>

<file path=ppt/media/image12.jpeg>
</file>

<file path=ppt/media/image13.png>
</file>

<file path=ppt/media/image14.png>
</file>

<file path=ppt/media/image15.jpeg>
</file>

<file path=ppt/media/image2.png>
</file>

<file path=ppt/media/image3.jpg>
</file>

<file path=ppt/media/image4.png>
</file>

<file path=ppt/media/image5.jpeg>
</file>

<file path=ppt/media/image6.jpg>
</file>

<file path=ppt/media/image7.jp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1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4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5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8.xml"/></Relationships>
</file>

<file path=ppt/notesSlides/_rels/notesSlide1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9.xml"/></Relationships>
</file>

<file path=ppt/notesSlides/_rels/notesSlide1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0.xml"/></Relationships>
</file>

<file path=ppt/notesSlides/_rels/notesSlide1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1.xml"/></Relationships>
</file>

<file path=ppt/notesSlides/_rels/notesSlide1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2.xml"/></Relationships>
</file>

<file path=ppt/notesSlides/_rels/notesSlide1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3.xml"/></Relationships>
</file>

<file path=ppt/notesSlides/_rels/notesSlide1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2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_rels/notesSlide2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6.xml"/></Relationships>
</file>

<file path=ppt/notesSlides/_rels/notesSlide2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7.xml"/></Relationships>
</file>

<file path=ppt/notesSlides/_rels/notesSlide2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2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2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1.xml"/></Relationships>
</file>

<file path=ppt/notesSlides/_rels/notesSlide2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2.xml"/></Relationships>
</file>

<file path=ppt/notesSlides/_rels/notesSlide2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2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6.xml"/></Relationships>
</file>

<file path=ppt/notesSlides/_rels/notesSlide2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7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3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8.xml"/></Relationships>
</file>

<file path=ppt/notesSlides/_rels/notesSlide3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9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1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2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3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072606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31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8601833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34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87134873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485993898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38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752261778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39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29429936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83232459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41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10725605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720450419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43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55744875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44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78906985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56256317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45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851264287"/>
      </p:ext>
    </p:extLst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46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246433240"/>
      </p:ext>
    </p:extLst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47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69431788"/>
      </p:ext>
    </p:extLst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49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727538361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927341191"/>
      </p:ext>
    </p:extLst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51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40859832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018329982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53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87467493"/>
      </p:ext>
    </p:extLst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56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1747376"/>
      </p:ext>
    </p:extLst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57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0129196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17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819406044"/>
      </p:ext>
    </p:extLst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58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47518250"/>
      </p:ext>
    </p:extLst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59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61142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19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5689652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7261912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21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0539193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22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33222282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23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208104870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98" name="Rectangle 7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2CF7154E-FE2C-4094-9169-5F6DACF2D87A}" type="slidenum">
              <a:rPr lang="en-US" smtClean="0"/>
              <a:pPr defTabSz="963613"/>
              <a:t>30</a:t>
            </a:fld>
            <a:endParaRPr lang="en-US" smtClean="0"/>
          </a:p>
        </p:txBody>
      </p:sp>
      <p:sp>
        <p:nvSpPr>
          <p:cNvPr id="55299" name="Text Box 2"/>
          <p:cNvSpPr txBox="1">
            <a:spLocks noChangeArrowheads="1"/>
          </p:cNvSpPr>
          <p:nvPr/>
        </p:nvSpPr>
        <p:spPr bwMode="auto">
          <a:xfrm>
            <a:off x="1219200" y="720725"/>
            <a:ext cx="4876800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4650" tIns="47325" rIns="94650" bIns="47325" anchor="ctr"/>
          <a:lstStyle/>
          <a:p>
            <a:endParaRPr lang="en-US"/>
          </a:p>
        </p:txBody>
      </p:sp>
      <p:sp>
        <p:nvSpPr>
          <p:cNvPr id="55300" name="Rectangle 3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pPr eaLnBrk="1" hangingPunct="1"/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726637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eg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jpg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jpeg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3.pn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png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  <a:endParaRPr lang="en-US" sz="32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Part </a:t>
            </a:r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7: Mutable State </a:t>
            </a:r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(</a:t>
            </a:r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1/2)</a:t>
            </a:r>
            <a:endParaRPr lang="en-US" sz="26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451/651 431/631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2018)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13, 2018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/bigdata-2018w/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38453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iggybank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066800" y="228600"/>
            <a:ext cx="1715133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latin typeface="Gill Sans"/>
                <a:cs typeface="Gill Sans"/>
              </a:rPr>
              <a:t>#3: Cost!</a:t>
            </a:r>
            <a:endParaRPr lang="en-US" sz="3200" b="0" dirty="0">
              <a:latin typeface="Gill Sans"/>
              <a:cs typeface="Gill Sans"/>
            </a:endParaRPr>
          </a:p>
        </p:txBody>
      </p:sp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</a:t>
            </a:r>
            <a:r>
              <a:rPr lang="en-US" sz="1000" b="0" dirty="0" err="1" smtClean="0"/>
              <a:t>www.flickr.com</a:t>
            </a:r>
            <a:r>
              <a:rPr lang="en-US" sz="1000" b="0" dirty="0"/>
              <a:t>/photos/</a:t>
            </a:r>
            <a:r>
              <a:rPr lang="en-US" sz="1000" b="0" dirty="0" err="1"/>
              <a:t>gnusinn</a:t>
            </a:r>
            <a:r>
              <a:rPr lang="en-US" sz="1000" b="0" dirty="0"/>
              <a:t>/3080378658/</a:t>
            </a:r>
          </a:p>
        </p:txBody>
      </p:sp>
    </p:spTree>
    <p:extLst>
      <p:ext uri="{BB962C8B-B14F-4D97-AF65-F5344CB8AC3E}">
        <p14:creationId xmlns:p14="http://schemas.microsoft.com/office/powerpoint/2010/main" val="173948559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What do </a:t>
            </a:r>
            <a:r>
              <a:rPr lang="en-US" sz="3600" b="0" dirty="0" err="1">
                <a:solidFill>
                  <a:srgbClr val="000000"/>
                </a:solidFill>
                <a:latin typeface="Gill Sans"/>
                <a:cs typeface="Gill Sans"/>
              </a:rPr>
              <a:t>RDBMSes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 provide?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Relational model with schemas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14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Powerful, flexible query language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Transactional semantics: ACID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6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Rich ecosystem, lots of tool support</a:t>
            </a:r>
          </a:p>
        </p:txBody>
      </p:sp>
      <p:pic>
        <p:nvPicPr>
          <p:cNvPr id="9" name="Picture 8" descr="fix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57800" y="1752600"/>
            <a:ext cx="3600450" cy="4800600"/>
          </a:xfrm>
          <a:prstGeom prst="rect">
            <a:avLst/>
          </a:prstGeom>
        </p:spPr>
      </p:pic>
      <p:sp>
        <p:nvSpPr>
          <p:cNvPr id="10" name="TextBox 9"/>
          <p:cNvSpPr txBox="1"/>
          <p:nvPr/>
        </p:nvSpPr>
        <p:spPr>
          <a:xfrm>
            <a:off x="457200" y="5638800"/>
            <a:ext cx="469070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What if we want </a:t>
            </a:r>
            <a:r>
              <a:rPr lang="en-US" sz="3200" b="0" i="1" dirty="0" smtClean="0">
                <a:solidFill>
                  <a:srgbClr val="FF0000"/>
                </a:solidFill>
                <a:latin typeface="Gill Sans"/>
                <a:cs typeface="Gill Sans"/>
              </a:rPr>
              <a:t>a la carte</a:t>
            </a:r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www.flickr.com</a:t>
            </a:r>
            <a:r>
              <a:rPr lang="en-US" sz="1000" b="0" dirty="0">
                <a:solidFill>
                  <a:schemeClr val="bg1"/>
                </a:solidFill>
              </a:rPr>
              <a:t>/photos/</a:t>
            </a:r>
            <a:r>
              <a:rPr lang="en-US" sz="1000" b="0" dirty="0" err="1">
                <a:solidFill>
                  <a:schemeClr val="bg1"/>
                </a:solidFill>
              </a:rPr>
              <a:t>vidiot</a:t>
            </a:r>
            <a:r>
              <a:rPr lang="en-US" sz="1000" b="0" dirty="0">
                <a:solidFill>
                  <a:schemeClr val="bg1"/>
                </a:solidFill>
              </a:rPr>
              <a:t>/18556565/</a:t>
            </a:r>
          </a:p>
        </p:txBody>
      </p:sp>
    </p:spTree>
    <p:extLst>
      <p:ext uri="{BB962C8B-B14F-4D97-AF65-F5344CB8AC3E}">
        <p14:creationId xmlns:p14="http://schemas.microsoft.com/office/powerpoint/2010/main" val="209317933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Features </a:t>
            </a:r>
            <a:r>
              <a:rPr lang="en-US" sz="3600" b="0" i="1" dirty="0">
                <a:solidFill>
                  <a:srgbClr val="000000"/>
                </a:solidFill>
                <a:latin typeface="Gill Sans"/>
                <a:cs typeface="Gill Sans"/>
              </a:rPr>
              <a:t>a la carte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if I’m willing to give up consistency for scalability?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14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if I’m willing to give up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relational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model for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flexibility?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What if I just want a cheaper solution?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8768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>
                <a:solidFill>
                  <a:srgbClr val="FF0000"/>
                </a:solidFill>
                <a:latin typeface="Gill Sans"/>
                <a:cs typeface="Gill Sans"/>
              </a:rPr>
              <a:t>Enter… NoSQL!</a:t>
            </a:r>
          </a:p>
        </p:txBody>
      </p:sp>
    </p:spTree>
    <p:extLst>
      <p:ext uri="{BB962C8B-B14F-4D97-AF65-F5344CB8AC3E}">
        <p14:creationId xmlns:p14="http://schemas.microsoft.com/office/powerpoint/2010/main" val="6325868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6" grpId="0"/>
      <p:bldP spid="7" grpId="0"/>
      <p:bldP spid="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nosql-cv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25400"/>
            <a:ext cx="4840941" cy="6858000"/>
          </a:xfrm>
          <a:prstGeom prst="rect">
            <a:avLst/>
          </a:prstGeom>
        </p:spPr>
      </p:pic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geekandpoke.typepad.com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  <a:r>
              <a:rPr lang="en-US" sz="1000" b="0" dirty="0" err="1">
                <a:solidFill>
                  <a:schemeClr val="bg1"/>
                </a:solidFill>
              </a:rPr>
              <a:t>geekandpoke</a:t>
            </a:r>
            <a:r>
              <a:rPr lang="en-US" sz="1000" b="0" dirty="0">
                <a:solidFill>
                  <a:schemeClr val="bg1"/>
                </a:solidFill>
              </a:rPr>
              <a:t>/2011/01/</a:t>
            </a:r>
            <a:r>
              <a:rPr lang="en-US" sz="1000" b="0" dirty="0" err="1">
                <a:solidFill>
                  <a:schemeClr val="bg1"/>
                </a:solidFill>
              </a:rPr>
              <a:t>nosql.html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6479472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NoSQL</a:t>
            </a:r>
          </a:p>
        </p:txBody>
      </p:sp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Cattell</a:t>
            </a:r>
            <a:r>
              <a:rPr lang="en-US" sz="1000" b="0" dirty="0">
                <a:solidFill>
                  <a:schemeClr val="bg1"/>
                </a:solidFill>
              </a:rPr>
              <a:t> (2010). Scalable SQL and </a:t>
            </a:r>
            <a:r>
              <a:rPr lang="en-US" sz="1000" b="0" dirty="0" err="1">
                <a:solidFill>
                  <a:schemeClr val="bg1"/>
                </a:solidFill>
              </a:rPr>
              <a:t>NoSQL</a:t>
            </a:r>
            <a:r>
              <a:rPr lang="en-US" sz="1000" b="0" dirty="0">
                <a:solidFill>
                  <a:schemeClr val="bg1"/>
                </a:solidFill>
              </a:rPr>
              <a:t> Data Stores. </a:t>
            </a:r>
            <a:r>
              <a:rPr lang="en-US" sz="1000" b="0" i="1" dirty="0">
                <a:solidFill>
                  <a:schemeClr val="bg1"/>
                </a:solidFill>
              </a:rPr>
              <a:t>SIGMOD Record</a:t>
            </a:r>
            <a:r>
              <a:rPr lang="en-US" sz="1000" b="0" dirty="0">
                <a:solidFill>
                  <a:schemeClr val="bg1"/>
                </a:solidFill>
              </a:rPr>
              <a:t>.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0154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(Not only SQL)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2" name="Content Placeholder 2"/>
          <p:cNvSpPr txBox="1">
            <a:spLocks/>
          </p:cNvSpPr>
          <p:nvPr/>
        </p:nvSpPr>
        <p:spPr>
          <a:xfrm>
            <a:off x="1524000" y="1981200"/>
            <a:ext cx="6400800" cy="3505200"/>
          </a:xfrm>
          <a:prstGeom prst="rect">
            <a:avLst/>
          </a:prstGeom>
        </p:spPr>
        <p:txBody>
          <a:bodyPr/>
          <a:lstStyle>
            <a:lvl1pPr marL="342848" indent="-342848" algn="l" rtl="0" eaLnBrk="0" fontAlgn="base" hangingPunct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Wingdings" charset="2"/>
              <a:buChar char="¢"/>
              <a:defRPr sz="2400" baseline="0">
                <a:solidFill>
                  <a:schemeClr val="bg1"/>
                </a:solidFill>
                <a:latin typeface="Gill Sans"/>
                <a:ea typeface="+mn-ea"/>
                <a:cs typeface="Gill Sans"/>
              </a:defRPr>
            </a:lvl1pPr>
            <a:lvl2pPr marL="742836" indent="-285707" algn="l" rtl="0" eaLnBrk="0" fontAlgn="base" hangingPunct="0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  <a:defRPr sz="2000" baseline="0">
                <a:solidFill>
                  <a:schemeClr val="bg1"/>
                </a:solidFill>
                <a:latin typeface="Gill Sans"/>
                <a:cs typeface="Gill Sans"/>
              </a:defRPr>
            </a:lvl2pPr>
            <a:lvl3pPr marL="114282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800" baseline="0">
                <a:solidFill>
                  <a:schemeClr val="bg1"/>
                </a:solidFill>
                <a:latin typeface="Gill Sans"/>
                <a:cs typeface="Gill Sans"/>
              </a:defRPr>
            </a:lvl3pPr>
            <a:lvl4pPr marL="159995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4pPr>
            <a:lvl5pPr marL="2057085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5pPr>
            <a:lvl6pPr marL="251421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6pPr>
            <a:lvl7pPr marL="2971344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7pPr>
            <a:lvl8pPr marL="342847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8pPr>
            <a:lvl9pPr marL="3885603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Horizontally scale “simple operations”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Replicate/distribute data over many servers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Simple call interface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Weaker concurrency model than ACID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Efficient use of distributed indexes and RAM</a:t>
            </a:r>
          </a:p>
          <a:p>
            <a:pPr marL="342900" indent="-342900">
              <a:buFont typeface="+mj-lt"/>
              <a:buAutoNum type="arabicPeriod"/>
            </a:pPr>
            <a:r>
              <a:rPr lang="en-US" b="0" kern="0" dirty="0" smtClean="0"/>
              <a:t>Flexible schemas</a:t>
            </a:r>
            <a:endParaRPr lang="en-US" b="0" kern="0" dirty="0"/>
          </a:p>
        </p:txBody>
      </p:sp>
      <p:sp>
        <p:nvSpPr>
          <p:cNvPr id="13" name="TextBox 12"/>
          <p:cNvSpPr txBox="1"/>
          <p:nvPr/>
        </p:nvSpPr>
        <p:spPr>
          <a:xfrm rot="21259842">
            <a:off x="3298088" y="5262977"/>
            <a:ext cx="5082482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But, don’t blindly follow the hype…</a:t>
            </a:r>
          </a:p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Often, MySQL is what you really need!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1332507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2" grpId="0" build="p"/>
      <p:bldP spid="13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smtClean="0">
                <a:solidFill>
                  <a:srgbClr val="000000"/>
                </a:solidFill>
                <a:latin typeface="Gill Sans"/>
                <a:cs typeface="Gill Sans"/>
              </a:rPr>
              <a:t>“web scale”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6050" y="1735667"/>
            <a:ext cx="6311900" cy="42079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6504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(Major) Types of NoSQL databases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Key-value stores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14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Column-oriented databases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Document stores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6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Graph databases</a:t>
            </a:r>
          </a:p>
        </p:txBody>
      </p:sp>
    </p:spTree>
    <p:extLst>
      <p:ext uri="{BB962C8B-B14F-4D97-AF65-F5344CB8AC3E}">
        <p14:creationId xmlns:p14="http://schemas.microsoft.com/office/powerpoint/2010/main" val="7647529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6" grpId="0"/>
      <p:bldP spid="7" grpId="0"/>
      <p:bldP spid="8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Three Core Ideas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2272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Partitioning (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sharding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40372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scalability and to decrease 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4420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Caching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8230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reduce 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32228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Replication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6038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robustness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availability) and to increase throughput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190944">
            <a:off x="4138585" y="1713553"/>
            <a:ext cx="4096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Keeping track of the partitions?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 rot="21444991">
            <a:off x="2752687" y="2901410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solidFill>
                  <a:srgbClr val="FF0000"/>
                </a:solidFill>
                <a:latin typeface="Gill Sans"/>
                <a:cs typeface="Gill Sans"/>
              </a:rPr>
              <a:t>Consistency?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323588">
            <a:off x="4208697" y="4164014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solidFill>
                  <a:srgbClr val="FF0000"/>
                </a:solidFill>
                <a:latin typeface="Gill Sans"/>
                <a:cs typeface="Gill Sans"/>
              </a:rPr>
              <a:t>Consistency?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9813136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11" grpId="0"/>
      <p:bldP spid="12" grpId="0"/>
      <p:bldP spid="17" grpId="0"/>
      <p:bldP spid="18" grpId="0"/>
      <p:bldP spid="9" grpId="0"/>
      <p:bldP spid="10" grpId="0"/>
      <p:bldP spid="13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Keychain_LED_flashligh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66332" y="0"/>
            <a:ext cx="9891332" cy="6858248"/>
          </a:xfrm>
          <a:prstGeom prst="rect">
            <a:avLst/>
          </a:prstGeom>
        </p:spPr>
      </p:pic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(Keychain)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latin typeface="Gill Sans"/>
                <a:cs typeface="Gill Sans"/>
              </a:rPr>
              <a:t>Key-Value Stores</a:t>
            </a:r>
          </a:p>
        </p:txBody>
      </p:sp>
    </p:spTree>
    <p:extLst>
      <p:ext uri="{BB962C8B-B14F-4D97-AF65-F5344CB8AC3E}">
        <p14:creationId xmlns:p14="http://schemas.microsoft.com/office/powerpoint/2010/main" val="241313234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Key-Value Stores: Data Model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Stores associations between keys and values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276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Values can be primitive or complex: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often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opaque to store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657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Primitives: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ints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strings, etc.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Complex: JSON, HTML fragments, etc.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Keys are usually primitives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2743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example,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ints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strings, raw bytes, etc.</a:t>
            </a:r>
          </a:p>
        </p:txBody>
      </p:sp>
    </p:spTree>
    <p:extLst>
      <p:ext uri="{BB962C8B-B14F-4D97-AF65-F5344CB8AC3E}">
        <p14:creationId xmlns:p14="http://schemas.microsoft.com/office/powerpoint/2010/main" val="11707385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1" grpId="0"/>
      <p:bldP spid="12" grpId="0"/>
      <p:bldP spid="17" grpId="0"/>
      <p:bldP spid="18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4947685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Key-Value Stores: Operations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743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Optional operations: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1242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Multi-get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Multi-put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Range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queries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Secondary index lookups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Very simple API: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1905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Get – fetch value associated with key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Put – set value associated with key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4620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Consistency model: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5001161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Atomic puts (usually)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Cross-key operations: who knows?</a:t>
            </a:r>
          </a:p>
        </p:txBody>
      </p:sp>
    </p:spTree>
    <p:extLst>
      <p:ext uri="{BB962C8B-B14F-4D97-AF65-F5344CB8AC3E}">
        <p14:creationId xmlns:p14="http://schemas.microsoft.com/office/powerpoint/2010/main" val="2035124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/>
      <p:bldP spid="12" grpId="0"/>
      <p:bldP spid="17" grpId="0"/>
      <p:bldP spid="18" grpId="0"/>
      <p:bldP spid="8" grpId="0"/>
      <p:bldP spid="9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Key-Value Stores: Implementation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752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Non-persistent: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2133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Just a big in-memory hash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table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Examples: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Redis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memcached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31021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Persistent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34831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Wrapper around a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traditional RDBMS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Examples: Voldemort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6096000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 if data doesn’t fit on a single machine?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70538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15" grpId="0"/>
      <p:bldP spid="16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Solution: Partition!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 the key space across multiple machines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Let’s say, hash partitioning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For n machines, store key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k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at machine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h(k) mod 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32515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Okay… But: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36325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we know which physical machine to contact?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we add a new machine to the cluster?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What happens if a machine fails?</a:t>
            </a:r>
          </a:p>
        </p:txBody>
      </p:sp>
    </p:spTree>
    <p:extLst>
      <p:ext uri="{BB962C8B-B14F-4D97-AF65-F5344CB8AC3E}">
        <p14:creationId xmlns:p14="http://schemas.microsoft.com/office/powerpoint/2010/main" val="97007366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3" grpId="0"/>
      <p:bldP spid="14" grpId="0"/>
      <p:bldP spid="15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Clever Solution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50269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the keys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the machines also!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1" y="525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Distributed hash tables!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562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FF0000"/>
                </a:solidFill>
                <a:latin typeface="Gill Sans"/>
                <a:cs typeface="Gill Sans"/>
              </a:rPr>
              <a:t>(following combines ideas from several sources…)</a:t>
            </a:r>
            <a:endParaRPr lang="en-US" sz="1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44111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8" grpId="0"/>
      <p:bldP spid="9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12" name="Circular Arrow 11"/>
          <p:cNvSpPr/>
          <p:nvPr/>
        </p:nvSpPr>
        <p:spPr bwMode="auto">
          <a:xfrm rot="18897182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5041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" name="Circular Arrow 13"/>
          <p:cNvSpPr/>
          <p:nvPr/>
        </p:nvSpPr>
        <p:spPr bwMode="auto">
          <a:xfrm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0792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" name="Circular Arrow 14"/>
          <p:cNvSpPr/>
          <p:nvPr/>
        </p:nvSpPr>
        <p:spPr bwMode="auto">
          <a:xfrm rot="270000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42951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" name="Circular Arrow 15"/>
          <p:cNvSpPr/>
          <p:nvPr/>
        </p:nvSpPr>
        <p:spPr bwMode="auto">
          <a:xfrm rot="591304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877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Circular Arrow 16"/>
          <p:cNvSpPr/>
          <p:nvPr/>
        </p:nvSpPr>
        <p:spPr bwMode="auto">
          <a:xfrm rot="8574096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45192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Circular Arrow 17"/>
          <p:cNvSpPr/>
          <p:nvPr/>
        </p:nvSpPr>
        <p:spPr bwMode="auto">
          <a:xfrm rot="12275308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149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Circular Arrow 18"/>
          <p:cNvSpPr/>
          <p:nvPr/>
        </p:nvSpPr>
        <p:spPr bwMode="auto">
          <a:xfrm rot="15672211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07359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843968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49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0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2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3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5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2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4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5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6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4" grpId="0" animBg="1"/>
      <p:bldP spid="15" grpId="0" animBg="1"/>
      <p:bldP spid="16" grpId="0" animBg="1"/>
      <p:bldP spid="17" grpId="0" animBg="1"/>
      <p:bldP spid="18" grpId="0" animBg="1"/>
      <p:bldP spid="19" grpId="0" animBg="1"/>
      <p:bldP spid="13" grpId="0" animBg="1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  <p:bldP spid="28" grpId="0" animBg="1"/>
      <p:bldP spid="29" grpId="0" animBg="1"/>
      <p:bldP spid="30" grpId="0" animBg="1"/>
      <p:bldP spid="31" grpId="0" animBg="1"/>
      <p:bldP spid="32" grpId="0" animBg="1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4" name="Curved Connector 33"/>
          <p:cNvCxnSpPr>
            <a:stCxn id="5" idx="3"/>
            <a:endCxn id="6" idx="3"/>
          </p:cNvCxnSpPr>
          <p:nvPr/>
        </p:nvCxnSpPr>
        <p:spPr bwMode="auto">
          <a:xfrm>
            <a:off x="6794500" y="1997369"/>
            <a:ext cx="533400" cy="1720262"/>
          </a:xfrm>
          <a:prstGeom prst="curvedConnector3">
            <a:avLst>
              <a:gd name="adj1" fmla="val 214286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5" idx="0"/>
            <a:endCxn id="4" idx="0"/>
          </p:cNvCxnSpPr>
          <p:nvPr/>
        </p:nvCxnSpPr>
        <p:spPr bwMode="auto">
          <a:xfrm rot="16200000" flipV="1">
            <a:off x="5280025" y="206375"/>
            <a:ext cx="533400" cy="1949450"/>
          </a:xfrm>
          <a:prstGeom prst="curvedConnector3">
            <a:avLst>
              <a:gd name="adj1" fmla="val 150000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715000" y="304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Each machine holds pointers to predecessor and successor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90800" y="3025914"/>
            <a:ext cx="38862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Send request to any node, gets routed to correct one in O(n) hops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7" name="Oval 46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2960921" y="3810000"/>
            <a:ext cx="328747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Can we do better?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5165338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/>
      <p:bldP spid="46" grpId="0"/>
      <p:bldP spid="35" grpId="0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4" name="Curved Connector 33"/>
          <p:cNvCxnSpPr>
            <a:stCxn id="5" idx="3"/>
            <a:endCxn id="6" idx="3"/>
          </p:cNvCxnSpPr>
          <p:nvPr/>
        </p:nvCxnSpPr>
        <p:spPr bwMode="auto">
          <a:xfrm>
            <a:off x="6794500" y="1997369"/>
            <a:ext cx="533400" cy="1720262"/>
          </a:xfrm>
          <a:prstGeom prst="curvedConnector3">
            <a:avLst>
              <a:gd name="adj1" fmla="val 214286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cxnSp>
        <p:nvCxnSpPr>
          <p:cNvPr id="39" name="Curved Connector 38"/>
          <p:cNvCxnSpPr>
            <a:stCxn id="5" idx="0"/>
            <a:endCxn id="4" idx="0"/>
          </p:cNvCxnSpPr>
          <p:nvPr/>
        </p:nvCxnSpPr>
        <p:spPr bwMode="auto">
          <a:xfrm rot="16200000" flipV="1">
            <a:off x="5280025" y="206375"/>
            <a:ext cx="533400" cy="1949450"/>
          </a:xfrm>
          <a:prstGeom prst="curvedConnector3">
            <a:avLst>
              <a:gd name="adj1" fmla="val 150000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2"/>
          </a:lnRef>
          <a:fillRef idx="0">
            <a:schemeClr val="accent2"/>
          </a:fillRef>
          <a:effectRef idx="2">
            <a:schemeClr val="accent2"/>
          </a:effectRef>
          <a:fontRef idx="minor">
            <a:schemeClr val="tx1"/>
          </a:fontRef>
        </p:style>
      </p:cxnSp>
      <p:sp>
        <p:nvSpPr>
          <p:cNvPr id="45" name="TextBox 44"/>
          <p:cNvSpPr txBox="1"/>
          <p:nvPr/>
        </p:nvSpPr>
        <p:spPr>
          <a:xfrm>
            <a:off x="5715000" y="304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Each machine holds pointers to predecessor and successor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2590800" y="3025914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Send request to any node, gets routed to correct one in O(log n) hops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7162800" y="1047690"/>
            <a:ext cx="1828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+ “finger table”</a:t>
            </a:r>
            <a:b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(+2, +4, +8, …)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36" name="Curved Connector 35"/>
          <p:cNvCxnSpPr>
            <a:stCxn id="5" idx="3"/>
            <a:endCxn id="7" idx="3"/>
          </p:cNvCxnSpPr>
          <p:nvPr/>
        </p:nvCxnSpPr>
        <p:spPr bwMode="auto">
          <a:xfrm flipH="1">
            <a:off x="6489700" y="1997369"/>
            <a:ext cx="304800" cy="3429000"/>
          </a:xfrm>
          <a:prstGeom prst="curvedConnector3">
            <a:avLst>
              <a:gd name="adj1" fmla="val -591667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cxnSp>
        <p:nvCxnSpPr>
          <p:cNvPr id="37" name="Curved Connector 36"/>
          <p:cNvCxnSpPr>
            <a:stCxn id="5" idx="3"/>
            <a:endCxn id="9" idx="3"/>
          </p:cNvCxnSpPr>
          <p:nvPr/>
        </p:nvCxnSpPr>
        <p:spPr bwMode="auto">
          <a:xfrm flipH="1">
            <a:off x="2679700" y="1997369"/>
            <a:ext cx="4114800" cy="2743200"/>
          </a:xfrm>
          <a:prstGeom prst="curvedConnector3">
            <a:avLst>
              <a:gd name="adj1" fmla="val -40741"/>
            </a:avLst>
          </a:prstGeom>
          <a:ln>
            <a:headEnd type="none" w="med" len="med"/>
            <a:tailEnd type="triangle" w="med" len="med"/>
          </a:ln>
        </p:spPr>
        <p:style>
          <a:lnRef idx="3">
            <a:schemeClr val="accent6"/>
          </a:lnRef>
          <a:fillRef idx="0">
            <a:schemeClr val="accent6"/>
          </a:fillRef>
          <a:effectRef idx="2">
            <a:schemeClr val="accent6"/>
          </a:effectRef>
          <a:fontRef idx="minor">
            <a:schemeClr val="tx1"/>
          </a:fontRef>
        </p:style>
      </p:cxnSp>
      <p:sp>
        <p:nvSpPr>
          <p:cNvPr id="41" name="Oval 40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368207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6" grpId="0"/>
      <p:bldP spid="35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63274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Routing: Which machine holds the key?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TextBox 34"/>
          <p:cNvSpPr txBox="1"/>
          <p:nvPr/>
        </p:nvSpPr>
        <p:spPr>
          <a:xfrm>
            <a:off x="5943600" y="152400"/>
            <a:ext cx="2914981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Simpler Solution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" name="Rounded Rectangle 1"/>
          <p:cNvSpPr/>
          <p:nvPr/>
        </p:nvSpPr>
        <p:spPr bwMode="auto">
          <a:xfrm>
            <a:off x="7086600" y="762000"/>
            <a:ext cx="1676400" cy="9906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Service</a:t>
            </a:r>
            <a:b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b="0" dirty="0" smtClean="0">
                <a:solidFill>
                  <a:srgbClr val="000000"/>
                </a:solidFill>
                <a:latin typeface="Gill Sans"/>
                <a:cs typeface="Gill Sans"/>
              </a:rPr>
              <a:t>Registry</a:t>
            </a:r>
            <a:endParaRPr kumimoji="0" lang="en-US" sz="1600" b="0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7" name="Oval 36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4047005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5" grpId="0"/>
      <p:bldP spid="2" grpId="0" animBg="1"/>
    </p:bld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600937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New machine joins: What happens?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38" name="Picture 3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400" y="52254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" name="Up Arrow 1"/>
          <p:cNvSpPr/>
          <p:nvPr/>
        </p:nvSpPr>
        <p:spPr bwMode="auto">
          <a:xfrm rot="9838990">
            <a:off x="4786411" y="4128249"/>
            <a:ext cx="533400" cy="107686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Circular Arrow 39"/>
          <p:cNvSpPr/>
          <p:nvPr/>
        </p:nvSpPr>
        <p:spPr bwMode="auto">
          <a:xfrm rot="591304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087758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1" name="Circular Arrow 40"/>
          <p:cNvSpPr/>
          <p:nvPr/>
        </p:nvSpPr>
        <p:spPr bwMode="auto">
          <a:xfrm rot="5913040">
            <a:off x="1825179" y="605979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20147284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2" name="Circular Arrow 41"/>
          <p:cNvSpPr/>
          <p:nvPr/>
        </p:nvSpPr>
        <p:spPr bwMode="auto">
          <a:xfrm rot="3996088">
            <a:off x="1825179" y="605979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2079007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2590800" y="3025914"/>
            <a:ext cx="41148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smtClean="0">
                <a:solidFill>
                  <a:srgbClr val="000000"/>
                </a:solidFill>
                <a:latin typeface="Gill Sans"/>
                <a:cs typeface="Gill Sans"/>
              </a:rPr>
              <a:t>How do we rebuild the predecessor, successor, finger tables?</a:t>
            </a:r>
            <a:endParaRPr lang="en-US" sz="20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>
            <a:spLocks noChangeArrowheads="1"/>
          </p:cNvSpPr>
          <p:nvPr/>
        </p:nvSpPr>
        <p:spPr bwMode="auto">
          <a:xfrm>
            <a:off x="5943600" y="0"/>
            <a:ext cx="3200400" cy="40011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err="1">
                <a:solidFill>
                  <a:schemeClr val="bg1"/>
                </a:solidFill>
              </a:rPr>
              <a:t>Stoica</a:t>
            </a:r>
            <a:r>
              <a:rPr lang="en-US" sz="1000" b="0" dirty="0">
                <a:solidFill>
                  <a:schemeClr val="bg1"/>
                </a:solidFill>
              </a:rPr>
              <a:t> et al. (2001). Chord: A Scalable Peer-to-peer Lookup Service for Internet Applications. </a:t>
            </a:r>
            <a:r>
              <a:rPr lang="en-US" sz="1000" b="0" i="1" dirty="0">
                <a:solidFill>
                  <a:schemeClr val="bg1"/>
                </a:solidFill>
              </a:rPr>
              <a:t>SIGCOMM.</a:t>
            </a:r>
          </a:p>
        </p:txBody>
      </p:sp>
      <p:sp>
        <p:nvSpPr>
          <p:cNvPr id="49" name="TextBox 48"/>
          <p:cNvSpPr txBox="1">
            <a:spLocks noChangeArrowheads="1"/>
          </p:cNvSpPr>
          <p:nvPr/>
        </p:nvSpPr>
        <p:spPr bwMode="auto">
          <a:xfrm>
            <a:off x="5943600" y="438090"/>
            <a:ext cx="3200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Cf. Gossip </a:t>
            </a:r>
            <a:r>
              <a:rPr lang="en-US" sz="1000" b="0" dirty="0" err="1" smtClean="0">
                <a:solidFill>
                  <a:schemeClr val="bg1"/>
                </a:solidFill>
              </a:rPr>
              <a:t>Protoccols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9908844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3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0" dur="500"/>
                                        <p:tgtEl>
                                          <p:spTgt spid="4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9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3" dur="5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  <p:bldP spid="40" grpId="0" animBg="1"/>
      <p:bldP spid="40" grpId="1" animBg="1"/>
      <p:bldP spid="41" grpId="0" animBg="1"/>
      <p:bldP spid="42" grpId="0" animBg="1"/>
      <p:bldP spid="44" grpId="0"/>
      <p:bldP spid="47" grpId="0"/>
      <p:bldP spid="49" grpId="0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Straight Connector 2"/>
          <p:cNvCxnSpPr/>
          <p:nvPr/>
        </p:nvCxnSpPr>
        <p:spPr bwMode="auto">
          <a:xfrm>
            <a:off x="4495800" y="457200"/>
            <a:ext cx="0" cy="990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4" name="Oval 3"/>
          <p:cNvSpPr/>
          <p:nvPr/>
        </p:nvSpPr>
        <p:spPr bwMode="auto">
          <a:xfrm>
            <a:off x="2133600" y="914400"/>
            <a:ext cx="4876800" cy="4876800"/>
          </a:xfrm>
          <a:prstGeom prst="ellipse">
            <a:avLst/>
          </a:prstGeom>
          <a:noFill/>
          <a:ln w="38100">
            <a:headEnd type="none" w="med" len="med"/>
            <a:tailEnd type="none" w="med" len="med"/>
          </a:ln>
          <a:effectLst>
            <a:outerShdw blurRad="50800" dist="38100" dir="2700000" algn="tl" rotWithShape="0">
              <a:srgbClr val="000000">
                <a:alpha val="43000"/>
              </a:srgbClr>
            </a:outerShdw>
          </a:effectLst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pic>
        <p:nvPicPr>
          <p:cNvPr id="5" name="Picture 4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248400" y="1447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6" name="Picture 5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6781800" y="31680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7" name="Picture 6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943600" y="4876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8" name="Picture 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797300" y="5334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9" name="Picture 8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33600" y="41910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0" name="Picture 9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120900" y="18288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pic>
        <p:nvPicPr>
          <p:cNvPr id="11" name="Picture 10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038600" y="533400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20" name="TextBox 19"/>
          <p:cNvSpPr txBox="1"/>
          <p:nvPr/>
        </p:nvSpPr>
        <p:spPr>
          <a:xfrm>
            <a:off x="4572000" y="152400"/>
            <a:ext cx="65594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0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528368" y="152400"/>
            <a:ext cx="10757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h = 2</a:t>
            </a:r>
            <a:r>
              <a:rPr lang="en-US" b="0" i="1" baseline="30000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 – 1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Oval 12"/>
          <p:cNvSpPr/>
          <p:nvPr/>
        </p:nvSpPr>
        <p:spPr bwMode="auto">
          <a:xfrm>
            <a:off x="5029200" y="914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791200" y="1219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6705600" y="2286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" name="Oval 23"/>
          <p:cNvSpPr/>
          <p:nvPr/>
        </p:nvSpPr>
        <p:spPr bwMode="auto">
          <a:xfrm>
            <a:off x="6781800" y="2438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" name="Oval 24"/>
          <p:cNvSpPr/>
          <p:nvPr/>
        </p:nvSpPr>
        <p:spPr bwMode="auto">
          <a:xfrm>
            <a:off x="6705600" y="4267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Oval 25"/>
          <p:cNvSpPr/>
          <p:nvPr/>
        </p:nvSpPr>
        <p:spPr bwMode="auto">
          <a:xfrm>
            <a:off x="48006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Oval 26"/>
          <p:cNvSpPr/>
          <p:nvPr/>
        </p:nvSpPr>
        <p:spPr bwMode="auto">
          <a:xfrm>
            <a:off x="5638800" y="54102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4648200" y="5715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971800" y="518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Oval 29"/>
          <p:cNvSpPr/>
          <p:nvPr/>
        </p:nvSpPr>
        <p:spPr bwMode="auto">
          <a:xfrm>
            <a:off x="2133600" y="38100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" name="Oval 30"/>
          <p:cNvSpPr/>
          <p:nvPr/>
        </p:nvSpPr>
        <p:spPr bwMode="auto">
          <a:xfrm>
            <a:off x="2057400" y="35814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Oval 31"/>
          <p:cNvSpPr/>
          <p:nvPr/>
        </p:nvSpPr>
        <p:spPr bwMode="auto">
          <a:xfrm>
            <a:off x="2971800" y="1371600"/>
            <a:ext cx="152400" cy="1524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152400" y="6235124"/>
            <a:ext cx="5097469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Machine fails: What happens?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38" name="Picture 37" descr="MCj04352420000[1]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105400" y="5225462"/>
            <a:ext cx="546100" cy="1099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4" name="TextBox 33"/>
          <p:cNvSpPr txBox="1"/>
          <p:nvPr/>
        </p:nvSpPr>
        <p:spPr>
          <a:xfrm>
            <a:off x="5509815" y="76200"/>
            <a:ext cx="3557985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Solution: Replication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5" name="Circular Arrow 34"/>
          <p:cNvSpPr/>
          <p:nvPr/>
        </p:nvSpPr>
        <p:spPr bwMode="auto">
          <a:xfrm rot="18897182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8950412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" name="Circular Arrow 35"/>
          <p:cNvSpPr/>
          <p:nvPr/>
        </p:nvSpPr>
        <p:spPr bwMode="auto">
          <a:xfrm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07927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Circular Arrow 36"/>
          <p:cNvSpPr/>
          <p:nvPr/>
        </p:nvSpPr>
        <p:spPr bwMode="auto">
          <a:xfrm rot="2700000">
            <a:off x="1828800" y="609600"/>
            <a:ext cx="5486400" cy="5486400"/>
          </a:xfrm>
          <a:prstGeom prst="circularArrow">
            <a:avLst>
              <a:gd name="adj1" fmla="val 1884"/>
              <a:gd name="adj2" fmla="val 339827"/>
              <a:gd name="adj3" fmla="val 21197792"/>
              <a:gd name="adj4" fmla="val 19842951"/>
              <a:gd name="adj5" fmla="val 3339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Up Arrow 38"/>
          <p:cNvSpPr/>
          <p:nvPr/>
        </p:nvSpPr>
        <p:spPr bwMode="auto">
          <a:xfrm rot="5400000">
            <a:off x="5900468" y="3004868"/>
            <a:ext cx="533400" cy="1076864"/>
          </a:xfrm>
          <a:prstGeom prst="up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6248400" y="609600"/>
            <a:ext cx="22728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N = 3, replicate +1, –1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6629400" y="5257800"/>
            <a:ext cx="173697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Covered!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6934200" y="1447800"/>
            <a:ext cx="1736974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Covered!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9597545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xit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4" grpId="0"/>
      <p:bldP spid="35" grpId="0" animBg="1"/>
      <p:bldP spid="36" grpId="0" animBg="1"/>
      <p:bldP spid="37" grpId="0" animBg="1"/>
      <p:bldP spid="39" grpId="0" animBg="1"/>
      <p:bldP spid="43" grpId="0"/>
      <p:bldP spid="46" grpId="0"/>
      <p:bldP spid="48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Fundamental Problem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We want to keep track of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mutable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state in a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scalable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manner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110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won’t do!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Assumptions: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organized in terms of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logical records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unlikely to fit on single machine, must be distributed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5816024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Want more? Take a </a:t>
            </a:r>
            <a:r>
              <a:rPr lang="en-US" sz="2800" b="0" i="1" dirty="0" smtClean="0">
                <a:solidFill>
                  <a:srgbClr val="FF0000"/>
                </a:solidFill>
                <a:latin typeface="Gill Sans"/>
                <a:cs typeface="Gill Sans"/>
              </a:rPr>
              <a:t>real</a:t>
            </a: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 distributed systems course!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8767151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3" grpId="0"/>
      <p:bldP spid="17" grpId="0"/>
      <p:bldP spid="18" grpId="0"/>
      <p:bldP spid="15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Three Core Ideas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2272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Partitioning (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sharding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40372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scalability and to decrease 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4420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Caching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8230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reduce 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32228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Replication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6038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robustness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availability) and to increase throughput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190944">
            <a:off x="4138585" y="1713553"/>
            <a:ext cx="4096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Keeping track of the partitions?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 rot="21444991">
            <a:off x="2752687" y="2901410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solidFill>
                  <a:srgbClr val="FF0000"/>
                </a:solidFill>
                <a:latin typeface="Gill Sans"/>
                <a:cs typeface="Gill Sans"/>
              </a:rPr>
              <a:t>Consistency?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061790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Another Refinement: Virtual Nodes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Don’t directly hash servers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6744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Create a large number of virtual nodes, map to physical servers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3055441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Better load redistribution in event of machine failure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When new server joins, evenly shed load from other servers</a:t>
            </a:r>
          </a:p>
        </p:txBody>
      </p:sp>
    </p:spTree>
    <p:extLst>
      <p:ext uri="{BB962C8B-B14F-4D97-AF65-F5344CB8AC3E}">
        <p14:creationId xmlns:p14="http://schemas.microsoft.com/office/powerpoint/2010/main" val="5689863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5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800px-Annex_Esstisch_Maßtisch_aus_Massivholz.jpe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" y="0"/>
            <a:ext cx="10293433" cy="6858000"/>
          </a:xfrm>
          <a:prstGeom prst="rect">
            <a:avLst/>
          </a:prstGeom>
        </p:spPr>
      </p:pic>
      <p:sp>
        <p:nvSpPr>
          <p:cNvPr id="6" name="TextBox 7"/>
          <p:cNvSpPr txBox="1">
            <a:spLocks noChangeArrowheads="1"/>
          </p:cNvSpPr>
          <p:nvPr/>
        </p:nvSpPr>
        <p:spPr bwMode="auto">
          <a:xfrm>
            <a:off x="0" y="6629400"/>
            <a:ext cx="1646605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prstTxWarp prst="textNoShape">
              <a:avLst/>
            </a:prstTxWarp>
            <a:spAutoFit/>
          </a:bodyPr>
          <a:lstStyle/>
          <a:p>
            <a:r>
              <a:rPr lang="en-US" sz="1000" b="0" dirty="0">
                <a:solidFill>
                  <a:srgbClr val="000000"/>
                </a:solidFill>
              </a:rPr>
              <a:t>Source: </a:t>
            </a:r>
            <a:r>
              <a:rPr lang="en-US" sz="1000" b="0" dirty="0" smtClean="0">
                <a:solidFill>
                  <a:srgbClr val="000000"/>
                </a:solidFill>
              </a:rPr>
              <a:t>Wikipedia (Table)</a:t>
            </a:r>
            <a:endParaRPr lang="en-US" sz="1000" b="0" dirty="0">
              <a:solidFill>
                <a:srgbClr val="000000"/>
              </a:solidFill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9475259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err="1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 Applications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Gmail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586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Google’s web crawl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19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Google Earth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57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Google Analytics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191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Data source and data sink for MapReduce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589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HBase</a:t>
            </a:r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 </a:t>
            </a: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is the open-source implementation…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54774820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6" grpId="0"/>
      <p:bldP spid="7" grpId="0"/>
      <p:bldP spid="8" grpId="0"/>
      <p:bldP spid="9" grpId="0"/>
      <p:bldP spid="10" grpId="0"/>
    </p:bld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Data Model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4478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 table in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is a sparse, distributed, persistent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/>
            </a:r>
            <a:b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multidimensional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sorted map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44584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 indexed by a row key, column key, and a timestamp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282684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row:string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column:string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time:int64) </a:t>
            </a:r>
            <a:r>
              <a:rPr lang="en-US" sz="2000" dirty="0">
                <a:solidFill>
                  <a:srgbClr val="0070C0"/>
                </a:solidFill>
                <a:sym typeface="Symbol"/>
              </a:rPr>
              <a:t>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uninterpreted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byte array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409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Supports lookups, inserts, deletes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90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Single row transactions only</a:t>
            </a:r>
          </a:p>
        </p:txBody>
      </p:sp>
      <p:pic>
        <p:nvPicPr>
          <p:cNvPr id="8" name="Picture 7" descr="Bigtable_DataModel.pn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762000" y="4534369"/>
            <a:ext cx="7543800" cy="1637831"/>
          </a:xfrm>
          <a:prstGeom prst="rect">
            <a:avLst/>
          </a:prstGeom>
        </p:spPr>
      </p:pic>
      <p:sp>
        <p:nvSpPr>
          <p:cNvPr id="9" name="TextBox 8"/>
          <p:cNvSpPr txBox="1">
            <a:spLocks noChangeArrowheads="1"/>
          </p:cNvSpPr>
          <p:nvPr/>
        </p:nvSpPr>
        <p:spPr bwMode="auto">
          <a:xfrm>
            <a:off x="0" y="6611938"/>
            <a:ext cx="3276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Chang et al., OSDI 2006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330996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4" grpId="0"/>
      <p:bldP spid="15" grpId="0"/>
      <p:bldP spid="6" grpId="0"/>
      <p:bldP spid="7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Rows and Columns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057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Rows maintained in sorted lexicographic order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24384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Applications can exploit this property for efficient row scans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Row ranges dynamically partitioned into tablets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409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Columns grouped into column families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9089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Column key =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family:qualifier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Column families provide locality hints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Unbounded number of columns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589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At the end of the day, it’s all key-value pairs!</a:t>
            </a:r>
          </a:p>
        </p:txBody>
      </p:sp>
    </p:spTree>
    <p:extLst>
      <p:ext uri="{BB962C8B-B14F-4D97-AF65-F5344CB8AC3E}">
        <p14:creationId xmlns:p14="http://schemas.microsoft.com/office/powerpoint/2010/main" val="14492321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6" grpId="0"/>
      <p:bldP spid="7" grpId="0"/>
      <p:bldP spid="11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 bwMode="auto">
          <a:xfrm>
            <a:off x="5638800" y="1676400"/>
            <a:ext cx="2362200" cy="4495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914400" y="1676400"/>
            <a:ext cx="4724400" cy="4495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39328" y="1752600"/>
            <a:ext cx="469947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row, column family, column qualifier, timestamp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5638801" y="1752600"/>
            <a:ext cx="23622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value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Key-Values</a:t>
            </a:r>
          </a:p>
        </p:txBody>
      </p:sp>
    </p:spTree>
    <p:extLst>
      <p:ext uri="{BB962C8B-B14F-4D97-AF65-F5344CB8AC3E}">
        <p14:creationId xmlns:p14="http://schemas.microsoft.com/office/powerpoint/2010/main" val="13398589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066800" y="213360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70C0"/>
                </a:solidFill>
                <a:latin typeface="Gill Sans"/>
                <a:cs typeface="Gill Sans"/>
              </a:rPr>
              <a:t>In Memory</a:t>
            </a:r>
            <a:endParaRPr lang="en-US" sz="2800" b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181600" y="213360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0070C0"/>
                </a:solidFill>
                <a:latin typeface="Gill Sans"/>
                <a:cs typeface="Gill Sans"/>
              </a:rPr>
              <a:t>On Disk</a:t>
            </a:r>
            <a:endParaRPr lang="en-US" sz="2800" b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1066800" y="328169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Mutability Easy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5181600" y="328169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Mutability Hard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1066800" y="449580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Small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5181600" y="4495800"/>
            <a:ext cx="2667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Big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Okay, so how do we build it?</a:t>
            </a:r>
          </a:p>
        </p:txBody>
      </p:sp>
    </p:spTree>
    <p:extLst>
      <p:ext uri="{BB962C8B-B14F-4D97-AF65-F5344CB8AC3E}">
        <p14:creationId xmlns:p14="http://schemas.microsoft.com/office/powerpoint/2010/main" val="37056983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  <p:bldP spid="9" grpId="0"/>
      <p:bldP spid="10" grpId="0"/>
      <p:bldP spid="11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happens when we run out of memory?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543142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9" grpId="0"/>
      <p:bldP spid="11" grpId="0"/>
      <p:bldP spid="24" grpId="0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315277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6" name="Down Arrow 15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0" y="624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happens to the read path?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204515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0" grpId="0" animBg="1"/>
      <p:bldP spid="14" grpId="0"/>
      <p:bldP spid="15" grpId="0"/>
      <p:bldP spid="16" grpId="0" animBg="1"/>
      <p:bldP spid="18" grpId="0"/>
      <p:bldP spid="21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The Fundamental Problem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We want to keep track of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mutable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state in a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scalable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manner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0" y="26699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Assumptions: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05097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organized in terms of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logical records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State unlikely to fit on single machine, must be distributed</a:t>
            </a:r>
          </a:p>
        </p:txBody>
      </p:sp>
      <p:sp>
        <p:nvSpPr>
          <p:cNvPr id="15" name="TextBox 14"/>
          <p:cNvSpPr txBox="1"/>
          <p:nvPr/>
        </p:nvSpPr>
        <p:spPr>
          <a:xfrm rot="21341948">
            <a:off x="2362199" y="4660785"/>
            <a:ext cx="44196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Uh</a:t>
            </a:r>
            <a:r>
              <a:rPr lang="mr-IN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…</a:t>
            </a: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 just use an RDBMS?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71435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315277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16" name="Down Arrow 15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 bwMode="auto">
          <a:xfrm flipV="1">
            <a:off x="3619500" y="2466096"/>
            <a:ext cx="2171700" cy="170798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0" y="624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 happens as more writes happen?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209785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</p:bld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315277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16" name="Down Arrow 15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/>
          <p:nvPr/>
        </p:nvCxnSpPr>
        <p:spPr bwMode="auto">
          <a:xfrm flipV="1">
            <a:off x="3619500" y="2466096"/>
            <a:ext cx="2171700" cy="170798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0" y="624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rgbClr val="FF0000"/>
                </a:solidFill>
                <a:latin typeface="Gill Sans"/>
                <a:cs typeface="Gill Sans"/>
              </a:rPr>
              <a:t>What happens to the read path?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4248150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22" name="Rectangle 21"/>
          <p:cNvSpPr/>
          <p:nvPr/>
        </p:nvSpPr>
        <p:spPr bwMode="auto">
          <a:xfrm>
            <a:off x="534352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23" name="Rectangle 22"/>
          <p:cNvSpPr/>
          <p:nvPr/>
        </p:nvSpPr>
        <p:spPr bwMode="auto">
          <a:xfrm>
            <a:off x="6442648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24" name="TextBox 23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7745963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/>
      <p:bldP spid="18" grpId="0" animBg="1"/>
      <p:bldP spid="22" grpId="0" animBg="1"/>
      <p:bldP spid="23" grpId="0" animBg="1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15277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4248150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17" name="Rectangle 16"/>
          <p:cNvSpPr/>
          <p:nvPr/>
        </p:nvSpPr>
        <p:spPr bwMode="auto">
          <a:xfrm>
            <a:off x="534352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42648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4" name="Down Arrow 3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>
            <a:stCxn id="10" idx="0"/>
          </p:cNvCxnSpPr>
          <p:nvPr/>
        </p:nvCxnSpPr>
        <p:spPr bwMode="auto">
          <a:xfrm flipV="1">
            <a:off x="3619500" y="2466096"/>
            <a:ext cx="2171700" cy="170798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16" idx="0"/>
          </p:cNvCxnSpPr>
          <p:nvPr/>
        </p:nvCxnSpPr>
        <p:spPr bwMode="auto">
          <a:xfrm flipV="1">
            <a:off x="4714875" y="2530492"/>
            <a:ext cx="1162050" cy="1643587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0"/>
          </p:cNvCxnSpPr>
          <p:nvPr/>
        </p:nvCxnSpPr>
        <p:spPr bwMode="auto">
          <a:xfrm flipV="1">
            <a:off x="5810250" y="2538168"/>
            <a:ext cx="20955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8" idx="0"/>
          </p:cNvCxnSpPr>
          <p:nvPr/>
        </p:nvCxnSpPr>
        <p:spPr bwMode="auto">
          <a:xfrm flipH="1" flipV="1">
            <a:off x="6185473" y="2538168"/>
            <a:ext cx="72390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41" name="TextBox 40"/>
          <p:cNvSpPr txBox="1"/>
          <p:nvPr/>
        </p:nvSpPr>
        <p:spPr>
          <a:xfrm>
            <a:off x="0" y="624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next issue?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324973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1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152774" y="4174079"/>
            <a:ext cx="2025077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534352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42648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4" name="Down Arrow 3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>
            <a:stCxn id="10" idx="0"/>
          </p:cNvCxnSpPr>
          <p:nvPr/>
        </p:nvCxnSpPr>
        <p:spPr bwMode="auto">
          <a:xfrm flipV="1">
            <a:off x="4165313" y="2466097"/>
            <a:ext cx="1625887" cy="170798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0"/>
          </p:cNvCxnSpPr>
          <p:nvPr/>
        </p:nvCxnSpPr>
        <p:spPr bwMode="auto">
          <a:xfrm flipV="1">
            <a:off x="5810250" y="2538168"/>
            <a:ext cx="20955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8" idx="0"/>
          </p:cNvCxnSpPr>
          <p:nvPr/>
        </p:nvCxnSpPr>
        <p:spPr bwMode="auto">
          <a:xfrm flipH="1" flipV="1">
            <a:off x="6185473" y="2538168"/>
            <a:ext cx="72390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25" name="TextBox 24"/>
          <p:cNvSpPr txBox="1"/>
          <p:nvPr/>
        </p:nvSpPr>
        <p:spPr>
          <a:xfrm rot="20555988">
            <a:off x="2079338" y="4494203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Compaction!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903689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152774" y="4174079"/>
            <a:ext cx="4223324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Down Arrow 3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>
            <a:stCxn id="10" idx="0"/>
          </p:cNvCxnSpPr>
          <p:nvPr/>
        </p:nvCxnSpPr>
        <p:spPr bwMode="auto">
          <a:xfrm flipV="1">
            <a:off x="5264436" y="2540766"/>
            <a:ext cx="593719" cy="16333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TextBox 39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24" name="TextBox 23"/>
          <p:cNvSpPr txBox="1"/>
          <p:nvPr/>
        </p:nvSpPr>
        <p:spPr>
          <a:xfrm rot="20555988">
            <a:off x="2079338" y="4494203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Compaction!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3085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152774" y="4174079"/>
            <a:ext cx="4223324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" name="Down Arrow 3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>
            <a:stCxn id="10" idx="0"/>
          </p:cNvCxnSpPr>
          <p:nvPr/>
        </p:nvCxnSpPr>
        <p:spPr bwMode="auto">
          <a:xfrm flipV="1">
            <a:off x="5264436" y="2540766"/>
            <a:ext cx="593719" cy="16333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TextBox 36"/>
          <p:cNvSpPr txBox="1"/>
          <p:nvPr/>
        </p:nvSpPr>
        <p:spPr>
          <a:xfrm>
            <a:off x="0" y="4122003"/>
            <a:ext cx="1582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smtClean="0">
                <a:solidFill>
                  <a:schemeClr val="bg1"/>
                </a:solidFill>
                <a:latin typeface="Gill Sans"/>
                <a:cs typeface="Gill Sans"/>
              </a:rPr>
              <a:t>Logging for persistence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0" y="624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One final component</a:t>
            </a:r>
            <a:r>
              <a:rPr lang="mr-IN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…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1542114" y="4174804"/>
            <a:ext cx="1201086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WAL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2003138" y="2133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Down Arrow 25"/>
          <p:cNvSpPr/>
          <p:nvPr/>
        </p:nvSpPr>
        <p:spPr bwMode="auto">
          <a:xfrm>
            <a:off x="1898363" y="2534234"/>
            <a:ext cx="514350" cy="1607169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1694513" y="3272135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936621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7" grpId="0"/>
      <p:bldP spid="21" grpId="0"/>
      <p:bldP spid="22" grpId="0" animBg="1"/>
      <p:bldP spid="23" grpId="0" animBg="1"/>
      <p:bldP spid="26" grpId="0" animBg="1"/>
      <p:bldP spid="2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3" name="Straight Arrow Connector 2"/>
          <p:cNvCxnSpPr>
            <a:stCxn id="9" idx="3"/>
            <a:endCxn id="6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3" name="Straight Arrow Connector 12"/>
          <p:cNvCxnSpPr>
            <a:stCxn id="6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0" name="Rectangle 9"/>
          <p:cNvSpPr/>
          <p:nvPr/>
        </p:nvSpPr>
        <p:spPr bwMode="auto">
          <a:xfrm>
            <a:off x="3152774" y="4174079"/>
            <a:ext cx="2025077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cxnSp>
        <p:nvCxnSpPr>
          <p:cNvPr id="12" name="Straight Arrow Connector 11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7" name="Rectangle 16"/>
          <p:cNvSpPr/>
          <p:nvPr/>
        </p:nvSpPr>
        <p:spPr bwMode="auto">
          <a:xfrm>
            <a:off x="534352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18" name="Rectangle 17"/>
          <p:cNvSpPr/>
          <p:nvPr/>
        </p:nvSpPr>
        <p:spPr bwMode="auto">
          <a:xfrm>
            <a:off x="6442648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Store</a:t>
            </a:r>
          </a:p>
        </p:txBody>
      </p:sp>
      <p:sp>
        <p:nvSpPr>
          <p:cNvPr id="4" name="Down Arrow 3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" name="Straight Arrow Connector 19"/>
          <p:cNvCxnSpPr>
            <a:stCxn id="10" idx="0"/>
          </p:cNvCxnSpPr>
          <p:nvPr/>
        </p:nvCxnSpPr>
        <p:spPr bwMode="auto">
          <a:xfrm flipV="1">
            <a:off x="4165313" y="2466097"/>
            <a:ext cx="1625887" cy="170798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25"/>
          <p:cNvCxnSpPr>
            <a:stCxn id="17" idx="0"/>
          </p:cNvCxnSpPr>
          <p:nvPr/>
        </p:nvCxnSpPr>
        <p:spPr bwMode="auto">
          <a:xfrm flipV="1">
            <a:off x="5810250" y="2538168"/>
            <a:ext cx="20955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30"/>
          <p:cNvCxnSpPr>
            <a:stCxn id="18" idx="0"/>
          </p:cNvCxnSpPr>
          <p:nvPr/>
        </p:nvCxnSpPr>
        <p:spPr bwMode="auto">
          <a:xfrm flipH="1" flipV="1">
            <a:off x="6185473" y="2538168"/>
            <a:ext cx="72390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" name="TextBox 26"/>
          <p:cNvSpPr txBox="1"/>
          <p:nvPr/>
        </p:nvSpPr>
        <p:spPr>
          <a:xfrm>
            <a:off x="5410200" y="1595735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Merge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23" name="Straight Arrow Connector 22"/>
          <p:cNvCxnSpPr>
            <a:endCxn id="30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4" name="TextBox 23"/>
          <p:cNvSpPr txBox="1"/>
          <p:nvPr/>
        </p:nvSpPr>
        <p:spPr>
          <a:xfrm>
            <a:off x="0" y="4122003"/>
            <a:ext cx="1582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smtClean="0">
                <a:solidFill>
                  <a:schemeClr val="bg1"/>
                </a:solidFill>
                <a:latin typeface="Gill Sans"/>
                <a:cs typeface="Gill Sans"/>
              </a:rPr>
              <a:t>Logging for persistence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8" name="Rectangle 27"/>
          <p:cNvSpPr/>
          <p:nvPr/>
        </p:nvSpPr>
        <p:spPr bwMode="auto">
          <a:xfrm>
            <a:off x="1542114" y="4174804"/>
            <a:ext cx="1201086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WAL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2003138" y="2133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Down Arrow 29"/>
          <p:cNvSpPr/>
          <p:nvPr/>
        </p:nvSpPr>
        <p:spPr bwMode="auto">
          <a:xfrm>
            <a:off x="1898363" y="2534234"/>
            <a:ext cx="514350" cy="1607169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" name="TextBox 36"/>
          <p:cNvSpPr txBox="1"/>
          <p:nvPr/>
        </p:nvSpPr>
        <p:spPr>
          <a:xfrm>
            <a:off x="1542113" y="3581400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" name="Circular Arrow 1"/>
          <p:cNvSpPr/>
          <p:nvPr/>
        </p:nvSpPr>
        <p:spPr bwMode="auto">
          <a:xfrm rot="10800000">
            <a:off x="4517630" y="4272455"/>
            <a:ext cx="2101539" cy="235694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382157"/>
              <a:gd name="adj5" fmla="val 125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5867400" y="62484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Compaction!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0" y="106680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The complete picture</a:t>
            </a:r>
            <a:r>
              <a:rPr lang="mr-IN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557938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Log 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Structured Merge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Trees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0" y="1066800"/>
            <a:ext cx="914399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The complete picture</a:t>
            </a:r>
            <a:r>
              <a:rPr lang="mr-IN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3" name="TextBox 32"/>
          <p:cNvSpPr txBox="1"/>
          <p:nvPr/>
        </p:nvSpPr>
        <p:spPr>
          <a:xfrm>
            <a:off x="0" y="3200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Okay, now how do we build a distributed version?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6764476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err="1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dirty="0" smtClean="0">
                <a:solidFill>
                  <a:srgbClr val="000000"/>
                </a:solidFill>
                <a:latin typeface="Gill Sans"/>
                <a:cs typeface="Gill Sans"/>
              </a:rPr>
              <a:t>building blocks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662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SSTable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195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 rot="221788">
            <a:off x="4509720" y="1858146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HDFS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 rot="21246216">
            <a:off x="4591527" y="4565303"/>
            <a:ext cx="1582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Zookeeper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21096275">
            <a:off x="3305824" y="2603992"/>
            <a:ext cx="835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HFile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 rot="21432184">
            <a:off x="1081749" y="463450"/>
            <a:ext cx="1377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HBase</a:t>
            </a:r>
            <a:endParaRPr lang="en-US" sz="36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3729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Server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 rot="247099">
            <a:off x="4980505" y="3138574"/>
            <a:ext cx="1040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Region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4262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Chubby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 rot="21423911">
            <a:off x="1822300" y="3521431"/>
            <a:ext cx="2061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Regions Server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499296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6" grpId="0"/>
      <p:bldP spid="7" grpId="0"/>
      <p:bldP spid="11" grpId="0"/>
      <p:bldP spid="12" grpId="0"/>
      <p:bldP spid="13" grpId="0"/>
      <p:bldP spid="14" grpId="0"/>
      <p:bldP spid="15" grpId="0"/>
      <p:bldP spid="16" grpId="0"/>
      <p:bldP spid="17" grpId="0"/>
      <p:bldP spid="18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SSTable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2343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Persistent, ordered immutable map from keys to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values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27240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Stored in GFS: replication “for free”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409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Supported operations: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790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Look up value associated with key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Iterate key/value pairs within a key range</a:t>
            </a: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 rot="406328">
            <a:off x="4758987" y="284551"/>
            <a:ext cx="1676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solidFill>
                  <a:srgbClr val="FF0000"/>
                </a:solidFill>
                <a:latin typeface="Gill Sans"/>
                <a:cs typeface="Gill Sans"/>
              </a:rPr>
              <a:t>HFile</a:t>
            </a:r>
            <a:endParaRPr lang="en-US" sz="36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6923868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6" grpId="0"/>
      <p:bldP spid="7" grpId="0"/>
      <p:bldP spid="8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What do </a:t>
            </a:r>
            <a:r>
              <a:rPr lang="en-US" sz="3600" b="0" dirty="0" err="1">
                <a:solidFill>
                  <a:srgbClr val="000000"/>
                </a:solidFill>
                <a:latin typeface="Gill Sans"/>
                <a:cs typeface="Gill Sans"/>
              </a:rPr>
              <a:t>RDBMSes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 provide?</a:t>
            </a:r>
          </a:p>
        </p:txBody>
      </p:sp>
      <p:sp>
        <p:nvSpPr>
          <p:cNvPr id="29" name="TextBox 28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Relational model with schemas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814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Powerful, flexible query language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348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Transactional semantics: ACID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886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Rich ecosystem, lots of tool support</a:t>
            </a:r>
          </a:p>
        </p:txBody>
      </p:sp>
    </p:spTree>
    <p:extLst>
      <p:ext uri="{BB962C8B-B14F-4D97-AF65-F5344CB8AC3E}">
        <p14:creationId xmlns:p14="http://schemas.microsoft.com/office/powerpoint/2010/main" val="42951165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Dynamically partitioned range of rows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1905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Comprised of multiple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SSTables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 rot="21112006">
            <a:off x="2861013" y="172565"/>
            <a:ext cx="1676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Region</a:t>
            </a:r>
            <a:endParaRPr lang="en-US" sz="36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2248121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2895600" y="2895600"/>
            <a:ext cx="3057524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Tablet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aardvark - base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3383066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4518011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5668684" y="4692273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 bwMode="auto">
          <a:xfrm flipH="1">
            <a:off x="2819400" y="3952869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 flipH="1">
            <a:off x="3830963" y="3962931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>
            <a:off x="5791200" y="3925655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>
            <a:off x="4791765" y="3920212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794601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8" grpId="0"/>
      <p:bldP spid="9" grpId="0" animBg="1"/>
      <p:bldP spid="10" grpId="0" animBg="1"/>
      <p:bldP spid="11" grpId="0" animBg="1"/>
      <p:bldP spid="12" grpId="0" animBg="1"/>
      <p:bldP spid="13" grpId="0" animBg="1"/>
    </p:bld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Server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 rot="21112006">
            <a:off x="1024610" y="200541"/>
            <a:ext cx="288374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Region Server</a:t>
            </a:r>
            <a:endParaRPr lang="en-US" sz="36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/>
          <p:nvPr/>
        </p:nvSpPr>
        <p:spPr bwMode="auto">
          <a:xfrm>
            <a:off x="2743200" y="1828800"/>
            <a:ext cx="1752600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MemStore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228600" y="280029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Memory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81000" y="2054131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Writes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7391400" y="2050790"/>
            <a:ext cx="1219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Reads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1" name="Straight Arrow Connector 10"/>
          <p:cNvCxnSpPr>
            <a:stCxn id="16" idx="3"/>
            <a:endCxn id="11" idx="1"/>
          </p:cNvCxnSpPr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11"/>
          <p:cNvCxnSpPr>
            <a:stCxn id="11" idx="3"/>
          </p:cNvCxnSpPr>
          <p:nvPr/>
        </p:nvCxnSpPr>
        <p:spPr bwMode="auto">
          <a:xfrm flipV="1">
            <a:off x="4495800" y="2288749"/>
            <a:ext cx="3048000" cy="378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13" name="Rectangle 12"/>
          <p:cNvSpPr/>
          <p:nvPr/>
        </p:nvSpPr>
        <p:spPr bwMode="auto">
          <a:xfrm>
            <a:off x="3152774" y="4174079"/>
            <a:ext cx="2025077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 bwMode="auto">
          <a:xfrm>
            <a:off x="228600" y="3264022"/>
            <a:ext cx="8686800" cy="39924"/>
          </a:xfrm>
          <a:prstGeom prst="straightConnector1">
            <a:avLst/>
          </a:prstGeom>
          <a:ln>
            <a:prstDash val="dash"/>
            <a:headEnd type="none" w="med" len="med"/>
            <a:tailEnd type="non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228600" y="3352800"/>
            <a:ext cx="131351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Disk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8" name="Rectangle 17"/>
          <p:cNvSpPr/>
          <p:nvPr/>
        </p:nvSpPr>
        <p:spPr bwMode="auto">
          <a:xfrm>
            <a:off x="5343525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442648" y="4174079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Down Arrow 19"/>
          <p:cNvSpPr/>
          <p:nvPr/>
        </p:nvSpPr>
        <p:spPr bwMode="auto">
          <a:xfrm>
            <a:off x="3362325" y="2887398"/>
            <a:ext cx="514350" cy="1190122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" name="Oval 20"/>
          <p:cNvSpPr/>
          <p:nvPr/>
        </p:nvSpPr>
        <p:spPr bwMode="auto">
          <a:xfrm>
            <a:off x="5791200" y="2057400"/>
            <a:ext cx="457200" cy="457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" name="Straight Arrow Connector 21"/>
          <p:cNvCxnSpPr>
            <a:stCxn id="17" idx="0"/>
          </p:cNvCxnSpPr>
          <p:nvPr/>
        </p:nvCxnSpPr>
        <p:spPr bwMode="auto">
          <a:xfrm flipV="1">
            <a:off x="4165313" y="2466097"/>
            <a:ext cx="1625887" cy="1707982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>
            <a:stCxn id="24" idx="0"/>
          </p:cNvCxnSpPr>
          <p:nvPr/>
        </p:nvCxnSpPr>
        <p:spPr bwMode="auto">
          <a:xfrm flipV="1">
            <a:off x="5810250" y="2538168"/>
            <a:ext cx="20955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>
            <a:stCxn id="25" idx="0"/>
          </p:cNvCxnSpPr>
          <p:nvPr/>
        </p:nvCxnSpPr>
        <p:spPr bwMode="auto">
          <a:xfrm flipH="1" flipV="1">
            <a:off x="6185473" y="2538168"/>
            <a:ext cx="723900" cy="163591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 bwMode="auto">
          <a:xfrm>
            <a:off x="1600200" y="2284964"/>
            <a:ext cx="1143000" cy="756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3">
            <a:schemeClr val="dk1"/>
          </a:lnRef>
          <a:fillRef idx="0">
            <a:schemeClr val="dk1"/>
          </a:fillRef>
          <a:effectRef idx="2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>
            <a:off x="0" y="4122003"/>
            <a:ext cx="158208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smtClean="0">
                <a:solidFill>
                  <a:schemeClr val="bg1"/>
                </a:solidFill>
                <a:latin typeface="Gill Sans"/>
                <a:cs typeface="Gill Sans"/>
              </a:rPr>
              <a:t>Logging for persistence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1542114" y="4174804"/>
            <a:ext cx="1201086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4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WAL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8" name="Oval 27"/>
          <p:cNvSpPr/>
          <p:nvPr/>
        </p:nvSpPr>
        <p:spPr bwMode="auto">
          <a:xfrm>
            <a:off x="2003138" y="2133600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9" name="Down Arrow 28"/>
          <p:cNvSpPr/>
          <p:nvPr/>
        </p:nvSpPr>
        <p:spPr bwMode="auto">
          <a:xfrm>
            <a:off x="1898363" y="2534234"/>
            <a:ext cx="514350" cy="1607169"/>
          </a:xfrm>
          <a:prstGeom prst="down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" name="TextBox 29"/>
          <p:cNvSpPr txBox="1"/>
          <p:nvPr/>
        </p:nvSpPr>
        <p:spPr>
          <a:xfrm>
            <a:off x="1542113" y="3581400"/>
            <a:ext cx="196308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Flush to disk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31" name="Circular Arrow 30"/>
          <p:cNvSpPr/>
          <p:nvPr/>
        </p:nvSpPr>
        <p:spPr bwMode="auto">
          <a:xfrm rot="10800000">
            <a:off x="4517630" y="4272455"/>
            <a:ext cx="2101539" cy="2356944"/>
          </a:xfrm>
          <a:prstGeom prst="circularArrow">
            <a:avLst>
              <a:gd name="adj1" fmla="val 12500"/>
              <a:gd name="adj2" fmla="val 1142319"/>
              <a:gd name="adj3" fmla="val 20457681"/>
              <a:gd name="adj4" fmla="val 11382157"/>
              <a:gd name="adj5" fmla="val 12500"/>
            </a:avLst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" name="TextBox 31"/>
          <p:cNvSpPr txBox="1"/>
          <p:nvPr/>
        </p:nvSpPr>
        <p:spPr>
          <a:xfrm>
            <a:off x="609600" y="5710535"/>
            <a:ext cx="8382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Immutable, indexed, persistent, key-value pairs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5867400" y="6248400"/>
            <a:ext cx="19812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Compaction!</a:t>
            </a:r>
            <a:endParaRPr lang="en-US" sz="2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2012647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Comprised of multiple tablets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1905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SSTables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can be shared between tablets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735277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382756" y="2895600"/>
            <a:ext cx="3057524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Tablet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aardvark - base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870222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005167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155840" y="4692273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 bwMode="auto">
          <a:xfrm flipH="1">
            <a:off x="1306556" y="3952869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 flipH="1">
            <a:off x="2318119" y="3962931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>
            <a:off x="4278356" y="3925655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>
            <a:off x="3278921" y="3920212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 bwMode="auto">
          <a:xfrm>
            <a:off x="5154877" y="2895599"/>
            <a:ext cx="3057524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Tablet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basic - database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145477" y="4708601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7296150" y="4675944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flipH="1">
            <a:off x="4850077" y="3920212"/>
            <a:ext cx="1295400" cy="66184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 bwMode="auto">
          <a:xfrm>
            <a:off x="6612202" y="3927010"/>
            <a:ext cx="0" cy="74893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 bwMode="auto">
          <a:xfrm>
            <a:off x="7364677" y="3920212"/>
            <a:ext cx="398198" cy="70130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1084456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to Tablet Server Assignment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2205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tablet is assigned to one tablet server at a time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2586335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Exclusively handles read and write requests to that tablet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55782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 happens when a tablet grow too big?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89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We need a lock service!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itle 1"/>
          <p:cNvSpPr txBox="1">
            <a:spLocks/>
          </p:cNvSpPr>
          <p:nvPr/>
        </p:nvSpPr>
        <p:spPr>
          <a:xfrm rot="21112006">
            <a:off x="268682" y="115136"/>
            <a:ext cx="16764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Region</a:t>
            </a:r>
            <a:endParaRPr lang="en-US" sz="36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3505200" y="76200"/>
            <a:ext cx="288374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smtClean="0">
                <a:solidFill>
                  <a:srgbClr val="FF0000"/>
                </a:solidFill>
                <a:latin typeface="Gill Sans"/>
                <a:cs typeface="Gill Sans"/>
              </a:rPr>
              <a:t>Region Server</a:t>
            </a:r>
            <a:endParaRPr lang="en-US" sz="36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957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 happens 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when a tablet server fails?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685727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6" grpId="0"/>
      <p:bldP spid="11" grpId="0"/>
      <p:bldP spid="8" grpId="0"/>
      <p:bldP spid="9" grpId="0"/>
      <p:bldP spid="10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err="1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3600" b="0" dirty="0">
                <a:solidFill>
                  <a:srgbClr val="000000"/>
                </a:solidFill>
                <a:latin typeface="Gill Sans"/>
                <a:cs typeface="Gill Sans"/>
              </a:rPr>
              <a:t> </a:t>
            </a:r>
            <a:r>
              <a:rPr lang="en-US" sz="3600" b="0" dirty="0" smtClean="0">
                <a:solidFill>
                  <a:srgbClr val="000000"/>
                </a:solidFill>
                <a:latin typeface="Gill Sans"/>
                <a:cs typeface="Gill Sans"/>
              </a:rPr>
              <a:t>building blocks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GFS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662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SSTable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195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 rot="221788">
            <a:off x="4509720" y="1858146"/>
            <a:ext cx="92525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HDFS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 rot="21246216">
            <a:off x="4591527" y="4565303"/>
            <a:ext cx="158248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Zookeeper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21096275">
            <a:off x="3305824" y="2603992"/>
            <a:ext cx="83583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HFile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 rot="21432184">
            <a:off x="1081749" y="463450"/>
            <a:ext cx="13773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6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HBase</a:t>
            </a:r>
            <a:endParaRPr lang="en-US" sz="36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3729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Server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 rot="247099">
            <a:off x="4980505" y="3138574"/>
            <a:ext cx="104067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Region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4262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Chubby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 rot="21423911">
            <a:off x="1822300" y="3521431"/>
            <a:ext cx="206133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Regions Server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4668228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smtClean="0">
                <a:solidFill>
                  <a:srgbClr val="000000"/>
                </a:solidFill>
                <a:latin typeface="Gill Sans"/>
                <a:cs typeface="Gill Sans"/>
              </a:rPr>
              <a:t>Architecture</a:t>
            </a:r>
            <a:endParaRPr lang="en-US" sz="36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Client library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1959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master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729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servers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 rot="21362178">
            <a:off x="5495862" y="3152541"/>
            <a:ext cx="1271502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err="1" smtClean="0">
                <a:solidFill>
                  <a:srgbClr val="FF0000"/>
                </a:solidFill>
                <a:latin typeface="Gill Sans"/>
                <a:cs typeface="Gill Sans"/>
              </a:rPr>
              <a:t>HMaster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8" name="TextBox 17"/>
          <p:cNvSpPr txBox="1"/>
          <p:nvPr/>
        </p:nvSpPr>
        <p:spPr>
          <a:xfrm rot="21423911">
            <a:off x="1762989" y="4054831"/>
            <a:ext cx="21799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solidFill>
                  <a:srgbClr val="FF0000"/>
                </a:solidFill>
                <a:latin typeface="Gill Sans"/>
                <a:cs typeface="Gill Sans"/>
              </a:rPr>
              <a:t>Regions Servers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443062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/>
      <p:bldP spid="6" grpId="0"/>
      <p:bldP spid="7" grpId="0"/>
      <p:bldP spid="13" grpId="0"/>
      <p:bldP spid="1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Bigtable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Master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Roles and responsibilities: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2286000"/>
            <a:ext cx="91440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Assigns tablets to tablet servers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Detects addition and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removal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 tablet servers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Balances tablet server load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Handles garbage collection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Handles schema changes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41659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Tablet structure changes: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45469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Table creation/deletion (master initiated)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Tablet merging (master initiated)</a:t>
            </a: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Tablet splitting (tablet server initiated)</a:t>
            </a:r>
          </a:p>
        </p:txBody>
      </p:sp>
    </p:spTree>
    <p:extLst>
      <p:ext uri="{BB962C8B-B14F-4D97-AF65-F5344CB8AC3E}">
        <p14:creationId xmlns:p14="http://schemas.microsoft.com/office/powerpoint/2010/main" val="20552398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Compactions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1905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Minor compaction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0" y="2286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Converts the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memtable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into an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SSTable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Reduces memory usage and log traffic on restart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276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Merging compaction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657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Reads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few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SSTables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and the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memtable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and writes out a new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SSTable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Reduces number of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SSTables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648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Major compaction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50292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Merging compaction that results in only one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SSTable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 deletion records, only live data</a:t>
            </a:r>
          </a:p>
        </p:txBody>
      </p:sp>
    </p:spTree>
    <p:extLst>
      <p:ext uri="{BB962C8B-B14F-4D97-AF65-F5344CB8AC3E}">
        <p14:creationId xmlns:p14="http://schemas.microsoft.com/office/powerpoint/2010/main" val="8997699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5" grpId="0"/>
      <p:bldP spid="6" grpId="0"/>
      <p:bldP spid="7" grpId="0"/>
      <p:bldP spid="8" grpId="0"/>
      <p:bldP spid="9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Table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Comprised of multiple tables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1905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SSTables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can be shared between tablets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Rectangle 8"/>
          <p:cNvSpPr/>
          <p:nvPr/>
        </p:nvSpPr>
        <p:spPr bwMode="auto">
          <a:xfrm>
            <a:off x="735277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1382756" y="2895600"/>
            <a:ext cx="3057524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Tablet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aardvark - base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Rectangle 10"/>
          <p:cNvSpPr/>
          <p:nvPr/>
        </p:nvSpPr>
        <p:spPr bwMode="auto">
          <a:xfrm>
            <a:off x="1870222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2" name="Rectangle 11"/>
          <p:cNvSpPr/>
          <p:nvPr/>
        </p:nvSpPr>
        <p:spPr bwMode="auto">
          <a:xfrm>
            <a:off x="3005167" y="4724930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Rectangle 12"/>
          <p:cNvSpPr/>
          <p:nvPr/>
        </p:nvSpPr>
        <p:spPr bwMode="auto">
          <a:xfrm>
            <a:off x="4155840" y="4692273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16" name="Straight Arrow Connector 15"/>
          <p:cNvCxnSpPr/>
          <p:nvPr/>
        </p:nvCxnSpPr>
        <p:spPr bwMode="auto">
          <a:xfrm flipH="1">
            <a:off x="1306556" y="3952869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16"/>
          <p:cNvCxnSpPr/>
          <p:nvPr/>
        </p:nvCxnSpPr>
        <p:spPr bwMode="auto">
          <a:xfrm flipH="1">
            <a:off x="2318119" y="3962931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22"/>
          <p:cNvCxnSpPr/>
          <p:nvPr/>
        </p:nvCxnSpPr>
        <p:spPr bwMode="auto">
          <a:xfrm>
            <a:off x="4278356" y="3925655"/>
            <a:ext cx="362171" cy="695861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23"/>
          <p:cNvCxnSpPr/>
          <p:nvPr/>
        </p:nvCxnSpPr>
        <p:spPr bwMode="auto">
          <a:xfrm>
            <a:off x="3278921" y="3920212"/>
            <a:ext cx="233362" cy="713013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" name="Rectangle 17"/>
          <p:cNvSpPr/>
          <p:nvPr/>
        </p:nvSpPr>
        <p:spPr bwMode="auto">
          <a:xfrm>
            <a:off x="5154877" y="2895599"/>
            <a:ext cx="3057524" cy="927465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Tablet</a:t>
            </a:r>
          </a:p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sz="2000" b="0" dirty="0" smtClean="0">
                <a:solidFill>
                  <a:schemeClr val="bg1"/>
                </a:solidFill>
                <a:latin typeface="Gill Sans" charset="0"/>
                <a:ea typeface="Gill Sans" charset="0"/>
                <a:cs typeface="Gill Sans" charset="0"/>
              </a:rPr>
              <a:t>basic - database</a:t>
            </a:r>
            <a:endParaRPr kumimoji="0" lang="en-US" sz="20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9" name="Rectangle 18"/>
          <p:cNvSpPr/>
          <p:nvPr/>
        </p:nvSpPr>
        <p:spPr bwMode="auto">
          <a:xfrm>
            <a:off x="6145477" y="4708601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7296150" y="4675944"/>
            <a:ext cx="933450" cy="1439897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vert270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2400" b="0" i="0" u="none" strike="noStrike" cap="none" normalizeH="0" baseline="0" dirty="0" err="1" smtClean="0">
                <a:ln>
                  <a:noFill/>
                </a:ln>
                <a:solidFill>
                  <a:schemeClr val="bg1"/>
                </a:solidFill>
                <a:effectLst/>
                <a:latin typeface="Gill Sans" charset="0"/>
                <a:ea typeface="Gill Sans" charset="0"/>
                <a:cs typeface="Gill Sans" charset="0"/>
              </a:rPr>
              <a:t>SSTable</a:t>
            </a:r>
            <a:endParaRPr kumimoji="0" lang="en-US" sz="2400" b="0" i="0" u="none" strike="noStrike" cap="none" normalizeH="0" baseline="0" dirty="0" smtClean="0">
              <a:ln>
                <a:noFill/>
              </a:ln>
              <a:solidFill>
                <a:schemeClr val="bg1"/>
              </a:solidFill>
              <a:effectLst/>
              <a:latin typeface="Gill Sans" charset="0"/>
              <a:ea typeface="Gill Sans" charset="0"/>
              <a:cs typeface="Gill Sans" charset="0"/>
            </a:endParaRPr>
          </a:p>
        </p:txBody>
      </p:sp>
      <p:cxnSp>
        <p:nvCxnSpPr>
          <p:cNvPr id="21" name="Straight Arrow Connector 20"/>
          <p:cNvCxnSpPr/>
          <p:nvPr/>
        </p:nvCxnSpPr>
        <p:spPr bwMode="auto">
          <a:xfrm flipH="1">
            <a:off x="4850077" y="3920212"/>
            <a:ext cx="1295400" cy="661849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21"/>
          <p:cNvCxnSpPr/>
          <p:nvPr/>
        </p:nvCxnSpPr>
        <p:spPr bwMode="auto">
          <a:xfrm>
            <a:off x="6612202" y="3927010"/>
            <a:ext cx="0" cy="74893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24"/>
          <p:cNvCxnSpPr/>
          <p:nvPr/>
        </p:nvCxnSpPr>
        <p:spPr bwMode="auto">
          <a:xfrm>
            <a:off x="7364677" y="3920212"/>
            <a:ext cx="398198" cy="701304"/>
          </a:xfrm>
          <a:prstGeom prst="straightConnector1">
            <a:avLst/>
          </a:prstGeom>
          <a:ln>
            <a:headEnd type="none" w="med" len="med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extBox 25"/>
          <p:cNvSpPr txBox="1"/>
          <p:nvPr/>
        </p:nvSpPr>
        <p:spPr>
          <a:xfrm rot="184210">
            <a:off x="3362952" y="3892209"/>
            <a:ext cx="3082190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How does this happen?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95010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</p:bld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Three Core Ideas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2272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Partitioning (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sharding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40372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scalability and to decrease 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4420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Caching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8230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reduce latency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322281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Replication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3603811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To increase robustness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(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availability) and to increase throughput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190944">
            <a:off x="4138585" y="1713553"/>
            <a:ext cx="409650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Keeping track of the partitions?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 rot="21444991">
            <a:off x="2752687" y="2901410"/>
            <a:ext cx="180690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smtClean="0">
                <a:solidFill>
                  <a:srgbClr val="FF0000"/>
                </a:solidFill>
                <a:latin typeface="Gill Sans"/>
                <a:cs typeface="Gill Sans"/>
              </a:rPr>
              <a:t>Consistency?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813227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  <p:bldP spid="10" grpId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pain-points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541445" y="1"/>
            <a:ext cx="10904645" cy="6858000"/>
          </a:xfrm>
          <a:prstGeom prst="rect">
            <a:avLst/>
          </a:prstGeom>
        </p:spPr>
      </p:pic>
      <p:sp>
        <p:nvSpPr>
          <p:cNvPr id="10" name="TextBox 9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Source: </a:t>
            </a:r>
            <a:r>
              <a:rPr lang="en-US" sz="1000" b="0" dirty="0" err="1" smtClean="0">
                <a:solidFill>
                  <a:schemeClr val="bg1"/>
                </a:solidFill>
              </a:rPr>
              <a:t>www.flickr.com</a:t>
            </a:r>
            <a:r>
              <a:rPr lang="en-US" sz="1000" b="0" dirty="0">
                <a:solidFill>
                  <a:schemeClr val="bg1"/>
                </a:solidFill>
              </a:rPr>
              <a:t>/photos/</a:t>
            </a:r>
            <a:r>
              <a:rPr lang="en-US" sz="1000" b="0" dirty="0" err="1">
                <a:solidFill>
                  <a:schemeClr val="bg1"/>
                </a:solidFill>
              </a:rPr>
              <a:t>spencerdahl</a:t>
            </a:r>
            <a:r>
              <a:rPr lang="en-US" sz="1000" b="0" dirty="0">
                <a:solidFill>
                  <a:schemeClr val="bg1"/>
                </a:solidFill>
              </a:rPr>
              <a:t>/6075142688/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895600"/>
            <a:ext cx="9144000" cy="685800"/>
          </a:xfrm>
          <a:prstGeom prst="rect">
            <a:avLst/>
          </a:prstGeom>
        </p:spPr>
        <p:txBody>
          <a:bodyPr/>
          <a:lstStyle/>
          <a:p>
            <a:pPr algn="ctr"/>
            <a:r>
              <a:rPr lang="en-US" sz="3600" b="0" dirty="0" err="1">
                <a:solidFill>
                  <a:srgbClr val="FF0000"/>
                </a:solidFill>
                <a:latin typeface="Gill Sans"/>
                <a:cs typeface="Gill Sans"/>
              </a:rPr>
              <a:t>RDBMSes</a:t>
            </a:r>
            <a:r>
              <a:rPr lang="en-US" sz="3600" b="0" dirty="0">
                <a:solidFill>
                  <a:srgbClr val="FF0000"/>
                </a:solidFill>
                <a:latin typeface="Gill Sans"/>
                <a:cs typeface="Gill Sans"/>
              </a:rPr>
              <a:t>: Pain Points</a:t>
            </a:r>
          </a:p>
        </p:txBody>
      </p:sp>
    </p:spTree>
    <p:extLst>
      <p:ext uri="{BB962C8B-B14F-4D97-AF65-F5344CB8AC3E}">
        <p14:creationId xmlns:p14="http://schemas.microsoft.com/office/powerpoint/2010/main" val="18425102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5715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>
                <a:solidFill>
                  <a:schemeClr val="bg2"/>
                </a:solidFill>
              </a:rPr>
              <a:t>Image Source: http://www.larsgeorge.com/2009/10/hbase-architecture-101-storage.html</a:t>
            </a:r>
            <a:endParaRPr lang="en-US" sz="1000" b="0" dirty="0">
              <a:solidFill>
                <a:schemeClr val="bg2"/>
              </a:solidFill>
            </a:endParaRPr>
          </a:p>
        </p:txBody>
      </p:sp>
      <p:pic>
        <p:nvPicPr>
          <p:cNvPr id="5" name="Picture 4" descr="hbase-files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381000" y="1828800"/>
            <a:ext cx="8534400" cy="4315206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HBase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941170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06457553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ChinookDatabaseSchema1.1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95400" y="1142999"/>
            <a:ext cx="6513255" cy="5257801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28600" y="228600"/>
            <a:ext cx="7095612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000000"/>
                </a:solidFill>
                <a:latin typeface="Gill Sans"/>
                <a:cs typeface="Gill Sans"/>
              </a:rPr>
              <a:t>#1: Must design up front, painful to evolve</a:t>
            </a:r>
            <a:endParaRPr lang="en-US" sz="32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8432304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/>
          <p:cNvSpPr txBox="1"/>
          <p:nvPr/>
        </p:nvSpPr>
        <p:spPr>
          <a:xfrm>
            <a:off x="1447800" y="1143000"/>
            <a:ext cx="5879459" cy="224676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"token": 945842,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feature_enabled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":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super_special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userid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": 229922,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"page": "null",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  "info": { "email": "</a:t>
            </a:r>
            <a:r>
              <a:rPr lang="en-US" sz="2000" b="0" dirty="0" err="1">
                <a:solidFill>
                  <a:schemeClr val="bg1"/>
                </a:solidFill>
                <a:latin typeface="Andale Mono"/>
                <a:cs typeface="Andale Mono"/>
              </a:rPr>
              <a:t>my@place.com</a:t>
            </a:r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" }</a:t>
            </a:r>
          </a:p>
          <a:p>
            <a:r>
              <a:rPr lang="en-US" sz="2000" b="0" dirty="0">
                <a:solidFill>
                  <a:schemeClr val="bg1"/>
                </a:solidFill>
                <a:latin typeface="Andale Mono"/>
                <a:cs typeface="Andale Mono"/>
              </a:rPr>
              <a:t>}</a:t>
            </a:r>
          </a:p>
        </p:txBody>
      </p:sp>
      <p:grpSp>
        <p:nvGrpSpPr>
          <p:cNvPr id="4" name="Group 3"/>
          <p:cNvGrpSpPr/>
          <p:nvPr/>
        </p:nvGrpSpPr>
        <p:grpSpPr>
          <a:xfrm>
            <a:off x="4343400" y="2209800"/>
            <a:ext cx="4724400" cy="461665"/>
            <a:chOff x="4343400" y="2209800"/>
            <a:chExt cx="4724400" cy="461665"/>
          </a:xfrm>
        </p:grpSpPr>
        <p:sp>
          <p:nvSpPr>
            <p:cNvPr id="5" name="TextBox 4"/>
            <p:cNvSpPr txBox="1"/>
            <p:nvPr/>
          </p:nvSpPr>
          <p:spPr>
            <a:xfrm>
              <a:off x="5982550" y="2209800"/>
              <a:ext cx="3085250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an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integer</a:t>
              </a:r>
              <a:r>
                <a:rPr lang="pl-PL" sz="2400" b="0" dirty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9" name="Straight Arrow Connector 8"/>
            <p:cNvCxnSpPr>
              <a:stCxn id="5" idx="1"/>
            </p:cNvCxnSpPr>
            <p:nvPr/>
          </p:nvCxnSpPr>
          <p:spPr bwMode="auto">
            <a:xfrm flipH="1" flipV="1">
              <a:off x="4343400" y="2286000"/>
              <a:ext cx="1639150" cy="154633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10" name="Group 9"/>
          <p:cNvGrpSpPr/>
          <p:nvPr/>
        </p:nvGrpSpPr>
        <p:grpSpPr>
          <a:xfrm>
            <a:off x="3661305" y="2664768"/>
            <a:ext cx="2282295" cy="1530697"/>
            <a:chOff x="3661305" y="2664768"/>
            <a:chExt cx="2282295" cy="1530697"/>
          </a:xfrm>
        </p:grpSpPr>
        <p:sp>
          <p:nvSpPr>
            <p:cNvPr id="6" name="TextBox 5"/>
            <p:cNvSpPr txBox="1"/>
            <p:nvPr/>
          </p:nvSpPr>
          <p:spPr>
            <a:xfrm>
              <a:off x="3661305" y="3733800"/>
              <a:ext cx="228229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null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2" name="Straight Arrow Connector 11"/>
            <p:cNvCxnSpPr/>
            <p:nvPr/>
          </p:nvCxnSpPr>
          <p:spPr bwMode="auto">
            <a:xfrm flipH="1" flipV="1">
              <a:off x="3923450" y="2664768"/>
              <a:ext cx="800950" cy="1145232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grpSp>
        <p:nvGrpSpPr>
          <p:cNvPr id="8" name="Group 7"/>
          <p:cNvGrpSpPr/>
          <p:nvPr/>
        </p:nvGrpSpPr>
        <p:grpSpPr>
          <a:xfrm>
            <a:off x="4191000" y="381000"/>
            <a:ext cx="3715831" cy="1371600"/>
            <a:chOff x="4191000" y="381000"/>
            <a:chExt cx="3715831" cy="1371600"/>
          </a:xfrm>
        </p:grpSpPr>
        <p:sp>
          <p:nvSpPr>
            <p:cNvPr id="7" name="TextBox 6"/>
            <p:cNvSpPr txBox="1"/>
            <p:nvPr/>
          </p:nvSpPr>
          <p:spPr>
            <a:xfrm>
              <a:off x="4191000" y="381000"/>
              <a:ext cx="3715831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This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should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really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be a list…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18" name="Straight Arrow Connector 17"/>
            <p:cNvCxnSpPr/>
            <p:nvPr/>
          </p:nvCxnSpPr>
          <p:spPr bwMode="auto">
            <a:xfrm flipH="1">
              <a:off x="4837850" y="838200"/>
              <a:ext cx="496150" cy="91440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</p:grpSp>
      <p:sp>
        <p:nvSpPr>
          <p:cNvPr id="21" name="TextBox 20"/>
          <p:cNvSpPr txBox="1"/>
          <p:nvPr/>
        </p:nvSpPr>
        <p:spPr>
          <a:xfrm>
            <a:off x="0" y="58160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Flexible design doesn’t mean </a:t>
            </a:r>
            <a:r>
              <a:rPr lang="en-US" sz="2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no</a:t>
            </a:r>
            <a:r>
              <a:rPr lang="en-US" sz="2400" b="0" dirty="0" smtClean="0">
                <a:solidFill>
                  <a:schemeClr val="bg1"/>
                </a:solidFill>
                <a:latin typeface="Gill Sans"/>
                <a:cs typeface="Gill Sans"/>
              </a:rPr>
              <a:t> design!</a:t>
            </a:r>
            <a:endParaRPr lang="en-US" sz="24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11" name="Group 10"/>
          <p:cNvGrpSpPr/>
          <p:nvPr/>
        </p:nvGrpSpPr>
        <p:grpSpPr>
          <a:xfrm>
            <a:off x="726425" y="3045768"/>
            <a:ext cx="3312175" cy="1911697"/>
            <a:chOff x="726425" y="3045768"/>
            <a:chExt cx="3312175" cy="1911697"/>
          </a:xfrm>
        </p:grpSpPr>
        <p:cxnSp>
          <p:nvCxnSpPr>
            <p:cNvPr id="14" name="Straight Arrow Connector 13"/>
            <p:cNvCxnSpPr/>
            <p:nvPr/>
          </p:nvCxnSpPr>
          <p:spPr bwMode="auto">
            <a:xfrm flipV="1">
              <a:off x="1981200" y="3045768"/>
              <a:ext cx="1485050" cy="1526232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3" name="TextBox 12"/>
            <p:cNvSpPr txBox="1"/>
            <p:nvPr/>
          </p:nvSpPr>
          <p:spPr>
            <a:xfrm>
              <a:off x="726425" y="4495800"/>
              <a:ext cx="331217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What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keys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What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values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3" name="Group 2"/>
          <p:cNvGrpSpPr/>
          <p:nvPr/>
        </p:nvGrpSpPr>
        <p:grpSpPr>
          <a:xfrm>
            <a:off x="76200" y="609600"/>
            <a:ext cx="3114955" cy="1676400"/>
            <a:chOff x="152400" y="609600"/>
            <a:chExt cx="3114955" cy="1676400"/>
          </a:xfrm>
        </p:grpSpPr>
        <p:cxnSp>
          <p:nvCxnSpPr>
            <p:cNvPr id="16" name="Straight Arrow Connector 15"/>
            <p:cNvCxnSpPr/>
            <p:nvPr/>
          </p:nvCxnSpPr>
          <p:spPr bwMode="auto">
            <a:xfrm>
              <a:off x="1143000" y="1066800"/>
              <a:ext cx="723050" cy="1219200"/>
            </a:xfrm>
            <a:prstGeom prst="straightConnector1">
              <a:avLst/>
            </a:prstGeom>
            <a:ln>
              <a:solidFill>
                <a:srgbClr val="FF0000"/>
              </a:solidFill>
              <a:headEnd type="none" w="med" len="med"/>
              <a:tailEnd type="arrow"/>
            </a:ln>
          </p:spPr>
          <p:style>
            <a:lnRef idx="2">
              <a:schemeClr val="accent4"/>
            </a:lnRef>
            <a:fillRef idx="0">
              <a:schemeClr val="accent4"/>
            </a:fillRef>
            <a:effectRef idx="1">
              <a:schemeClr val="accent4"/>
            </a:effectRef>
            <a:fontRef idx="minor">
              <a:schemeClr val="tx1"/>
            </a:fontRef>
          </p:style>
        </p:cxnSp>
        <p:sp>
          <p:nvSpPr>
            <p:cNvPr id="15" name="TextBox 14"/>
            <p:cNvSpPr txBox="1"/>
            <p:nvPr/>
          </p:nvSpPr>
          <p:spPr>
            <a:xfrm>
              <a:off x="152400" y="609600"/>
              <a:ext cx="31149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Consistent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 field </a:t>
              </a:r>
              <a:r>
                <a:rPr lang="pl-PL" sz="2400" b="0" dirty="0" err="1" smtClean="0">
                  <a:solidFill>
                    <a:srgbClr val="FF0000"/>
                  </a:solidFill>
                  <a:latin typeface="Gill Sans"/>
                  <a:cs typeface="Gill Sans"/>
                </a:rPr>
                <a:t>names</a:t>
              </a:r>
              <a:r>
                <a:rPr lang="pl-PL" sz="2400" b="0" dirty="0" smtClean="0">
                  <a:solidFill>
                    <a:srgbClr val="FF0000"/>
                  </a:solidFill>
                  <a:latin typeface="Gill Sans"/>
                  <a:cs typeface="Gill Sans"/>
                </a:rPr>
                <a:t>?</a:t>
              </a:r>
              <a:endParaRPr lang="en-US" sz="2400" b="0" dirty="0">
                <a:solidFill>
                  <a:srgbClr val="FF0000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19" name="TextBox 18"/>
          <p:cNvSpPr txBox="1"/>
          <p:nvPr/>
        </p:nvSpPr>
        <p:spPr>
          <a:xfrm>
            <a:off x="0" y="52826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JSON</a:t>
            </a:r>
            <a:r>
              <a:rPr lang="en-US" sz="32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3200" b="0" dirty="0" smtClean="0">
                <a:solidFill>
                  <a:schemeClr val="bg1"/>
                </a:solidFill>
                <a:latin typeface="Gill Sans"/>
                <a:cs typeface="Gill Sans"/>
              </a:rPr>
              <a:t>to the Rescue!</a:t>
            </a:r>
            <a:endParaRPr lang="en-US" sz="3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8375326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21" grpId="0"/>
      <p:bldP spid="1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Tortoise_head.jpe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1147187" y="0"/>
            <a:ext cx="10291188" cy="6858000"/>
          </a:xfrm>
          <a:prstGeom prst="rect">
            <a:avLst/>
          </a:prstGeom>
        </p:spPr>
      </p:pic>
      <p:sp>
        <p:nvSpPr>
          <p:cNvPr id="3" name="TextBox 2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(Tortoise)</a:t>
            </a:r>
            <a:endParaRPr lang="en-US" sz="1000" b="0" dirty="0"/>
          </a:p>
        </p:txBody>
      </p:sp>
      <p:sp>
        <p:nvSpPr>
          <p:cNvPr id="5" name="TextBox 4"/>
          <p:cNvSpPr txBox="1"/>
          <p:nvPr/>
        </p:nvSpPr>
        <p:spPr>
          <a:xfrm>
            <a:off x="3124200" y="405824"/>
            <a:ext cx="4678659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US" sz="3200" b="0" dirty="0" smtClean="0">
                <a:latin typeface="Gill Sans"/>
                <a:cs typeface="Gill Sans"/>
              </a:rPr>
              <a:t>#2: Pay for ACID!</a:t>
            </a:r>
            <a:endParaRPr lang="en-US" sz="3200" b="0" dirty="0"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7874739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56476</TotalTime>
  <Words>1883</Words>
  <Application>Microsoft Macintosh PowerPoint</Application>
  <PresentationFormat>On-screen Show (4:3)</PresentationFormat>
  <Paragraphs>489</Paragraphs>
  <Slides>61</Slides>
  <Notes>31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61</vt:i4>
      </vt:variant>
    </vt:vector>
  </HeadingPairs>
  <TitlesOfParts>
    <vt:vector size="69" baseType="lpstr">
      <vt:lpstr>Andale Mono</vt:lpstr>
      <vt:lpstr>Arial Black</vt:lpstr>
      <vt:lpstr>Gill Sans</vt:lpstr>
      <vt:lpstr>Helvetica Neue</vt:lpstr>
      <vt:lpstr>Symbol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12396</cp:revision>
  <dcterms:created xsi:type="dcterms:W3CDTF">2012-08-31T06:36:49Z</dcterms:created>
  <dcterms:modified xsi:type="dcterms:W3CDTF">2018-03-12T21:16:17Z</dcterms:modified>
  <cp:category/>
</cp:coreProperties>
</file>